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4"/>
  </p:notesMasterIdLst>
  <p:sldIdLst>
    <p:sldId id="260" r:id="rId3"/>
    <p:sldId id="261" r:id="rId4"/>
    <p:sldId id="259" r:id="rId5"/>
    <p:sldId id="272" r:id="rId6"/>
    <p:sldId id="263" r:id="rId7"/>
    <p:sldId id="266" r:id="rId8"/>
    <p:sldId id="269" r:id="rId9"/>
    <p:sldId id="262" r:id="rId10"/>
    <p:sldId id="268" r:id="rId11"/>
    <p:sldId id="270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5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57" d="100"/>
          <a:sy n="57" d="100"/>
        </p:scale>
        <p:origin x="-27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F814F-0644-405F-B72D-C170FCE182D2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2E0A1-CAEF-47B0-9309-090B12CCB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4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2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0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1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2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44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6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83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96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3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65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4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33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1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14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01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0D56AC-95A6-4DAF-9AB3-5443B500CC4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210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3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7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5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7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2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80920" cy="338437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08720"/>
            <a:ext cx="8604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Интонационная выразительность как средство коммуникации детей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с ТНР в условиях ФГОС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3284984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МДОУ «Детский сад №54»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г. Ярославля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5949280"/>
            <a:ext cx="421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16 ноября 2017 г</a:t>
            </a:r>
            <a:r>
              <a:rPr lang="ru-RU" sz="2400" b="1" dirty="0" smtClean="0">
                <a:latin typeface="Bookman Old Style" panose="02050604050505020204" pitchFamily="18" charset="0"/>
              </a:rPr>
              <a:t>. 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D9DDC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476672"/>
            <a:ext cx="7776864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5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                                                               </a:t>
            </a:r>
            <a:endParaRPr lang="ru-RU" sz="225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емья\Desktop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404664"/>
            <a:ext cx="796888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9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Список литературы.</a:t>
            </a:r>
            <a:r>
              <a:rPr lang="ru-RU" sz="27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764704"/>
            <a:ext cx="8147248" cy="2664295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Е.Ф. Архипова «Коррекционно-логопедическая работа по преодолению стертой дизартрии у детей»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АСТ. 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Астрель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М. 2008 г.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Е.Е. Шевцова  Забродина  Л.В. «Технологии формирования интонационной выразительности речи» 2009 г.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3.Зуева Л.Н. Шевцова Е.Е. «Настольная книга логопеда» АСТ. 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Астрель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 2006г.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Е.Е. Шевцова  Воробьева Е.В. «Развитие речи ребенка от одного года до семи лет» М. 2007 г Книга из серии Библиотека журнала  «Логопед».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Шевцова Е.Е. « Психолого-педагогическая диагностика и коррекция заикания» М. 2009 г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Л.Н. Зуева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Шевцова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Е.Е. «Настольная книга логопеда» АСТ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Астрель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2006 г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Османова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Г.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.,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Позднякова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: Л.А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Игры и упражнения для развития у детей общих речевых навыков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Лопатина Л.В., Серебрякова Н.В. Преодоление речевых нарушений у дошкольников (коррекция стертой дизартрии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Белобрыкина О.А. «.Речь и общение»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C:\Users\Семья\Desktop\xmultimediabooks_covers1000235022.jpg.pagespeed.ic.tLe17T7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23194"/>
            <a:ext cx="1426976" cy="1713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Семья\Desktop\1343735108_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92" y="4853643"/>
            <a:ext cx="1152128" cy="1720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6" descr="C:\Users\Семья\Desktop\xsUaOTniP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1384"/>
            <a:ext cx="1066800" cy="165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5" descr="C:\Users\Семья\Desktop\0ddddttt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18637"/>
            <a:ext cx="1403399" cy="167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7" descr="C:\Users\Семья\Desktop\_mPHXsvs8Y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36" y="5022567"/>
            <a:ext cx="1168033" cy="1781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Семья\Desktop\л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88" y="3182994"/>
            <a:ext cx="1048579" cy="1723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Семья\Desktop\CdtgM-s2tf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47" y="3377770"/>
            <a:ext cx="3411596" cy="15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мья\Desktop\85b524563ce03cbc7be3fb8e87af5bc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t="8661" r="19343"/>
          <a:stretch/>
        </p:blipFill>
        <p:spPr bwMode="auto">
          <a:xfrm>
            <a:off x="7656933" y="3183188"/>
            <a:ext cx="1168033" cy="1740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0518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D9DDC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72008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5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                                                            </a:t>
            </a:r>
            <a:endParaRPr lang="ru-RU" sz="225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7056784" cy="367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                 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Участники :</a:t>
            </a:r>
          </a:p>
          <a:p>
            <a:endParaRPr 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Кошлева Галина Анатольевна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Николаева Ольга Александровна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Успенская Любовь Кирилловна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Щипалова Елизавета Станиславовна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Щипанова  Алёна Сергеевна</a:t>
            </a:r>
          </a:p>
        </p:txBody>
      </p:sp>
      <p:pic>
        <p:nvPicPr>
          <p:cNvPr id="4098" name="Picture 2" descr="C:\Users\Семья\Desktop\i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4248472" cy="2427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797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D9DDC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5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тоне голоса, в глазах и в выражении лица говорящего имеется не меньше красноречия, чем в самих словах.»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           Жан де Лабрюйер, французский философ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                     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«Не всегда важно – что говорят,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             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        но всегда важно как говорят.»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                                    Максим Горький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«Модуляция голоса-самая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                         прекрасная из всех прелестей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                         красноречия. Это музыка речи.»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писатель- фантаст Гарри Гаррисон</a:t>
            </a:r>
            <a:r>
              <a:rPr lang="ru-RU" sz="225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250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5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                                                            </a:t>
            </a:r>
            <a:endParaRPr lang="ru-RU" sz="225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емья\Desktop\i.j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3993"/>
            <a:ext cx="1564045" cy="2052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Семья\Desktop\i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98931"/>
            <a:ext cx="1367604" cy="1953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Семья\Desktop\i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9" y="1235277"/>
            <a:ext cx="1545763" cy="1674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657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D9DDC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548680"/>
            <a:ext cx="8550375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5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                                                            </a:t>
            </a:r>
            <a:endParaRPr lang="ru-RU" sz="225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980728"/>
            <a:ext cx="523832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  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7200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РОСОДИКА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–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это сложный комплекс элементов, включающих: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овышение и понижение тона,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у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скорение и замедление темпа,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ритмические характеристики,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р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асстановку логических ударений,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м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ягкую атаку голоса и силу,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длительность звучания,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лавный речевой выход,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ч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еткость дикции,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интонацию,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т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ембровую окраску.</a:t>
            </a:r>
          </a:p>
          <a:p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C:\Users\Семья\Desktop\ю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68507" cy="3190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143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D9DDC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548680"/>
            <a:ext cx="8550375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5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                                                            </a:t>
            </a:r>
            <a:endParaRPr lang="ru-RU" sz="225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007" y="476671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Речевое дыхание </a:t>
            </a:r>
            <a:r>
              <a:rPr lang="ru-RU" sz="2000" dirty="0">
                <a:latin typeface="Bookman Old Style" panose="02050604050505020204" pitchFamily="18" charset="0"/>
              </a:rPr>
              <a:t>—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основа звучащей речи, источник образования звуков,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голоса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Речевое дыхание отличается от неречевого длительностью выдоха.</a:t>
            </a:r>
          </a:p>
          <a:p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A. Р.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Лурия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, Н. М. Сеченов, И. А. Сикорский различают три способа дыхания: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верхнее дыхание (ключичное);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среднее дыхание (грудное и реберное, или межре­берное);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нижнее дыхание (брюшное, или глубокое, или диа­фрагмальное).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аиболее 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удобным для речи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является диафрагмальное, или еще его называют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диафрагмально-реберное</a:t>
            </a:r>
          </a:p>
          <a:p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Семья\Desktop\i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42500"/>
            <a:ext cx="3672408" cy="2445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Семья\Desktop\i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292238"/>
            <a:ext cx="4157887" cy="2526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113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D9DDC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548680"/>
            <a:ext cx="8550375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5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                                                            </a:t>
            </a:r>
            <a:endParaRPr lang="ru-RU" sz="225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638638"/>
              </p:ext>
            </p:extLst>
          </p:nvPr>
        </p:nvGraphicFramePr>
        <p:xfrm>
          <a:off x="611560" y="1052736"/>
          <a:ext cx="8352927" cy="2376264"/>
        </p:xfrm>
        <a:graphic>
          <a:graphicData uri="http://schemas.openxmlformats.org/drawingml/2006/table">
            <a:tbl>
              <a:tblPr/>
              <a:tblGrid>
                <a:gridCol w="2784309"/>
                <a:gridCol w="2784309"/>
                <a:gridCol w="2784309"/>
              </a:tblGrid>
              <a:tr h="100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OfficinaSansBoldITC"/>
                          <a:ea typeface="Calibri"/>
                          <a:cs typeface="OfficinaSansBoldITC"/>
                        </a:rPr>
                        <a:t>Возраст ребенка </a:t>
                      </a:r>
                      <a:endParaRPr lang="ru-RU" sz="2400" b="1" dirty="0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OfficinaSansBoldITC"/>
                          <a:ea typeface="Calibri"/>
                          <a:cs typeface="OfficinaSansBoldITC"/>
                        </a:rPr>
                        <a:t>Количество слов на выдохе в норме </a:t>
                      </a:r>
                      <a:endParaRPr lang="ru-RU" sz="2400" b="1" dirty="0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OfficinaSansBoldITC"/>
                          <a:ea typeface="Calibri"/>
                          <a:cs typeface="OfficinaSansBoldITC"/>
                        </a:rPr>
                        <a:t>Длительность коррекционной деятельности по формированию речевого дыхания </a:t>
                      </a:r>
                      <a:endParaRPr lang="ru-RU" sz="2000" b="1" dirty="0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OfficinaSansBookITC"/>
                          <a:ea typeface="Calibri"/>
                          <a:cs typeface="OfficinaSansBookITC"/>
                        </a:rPr>
                        <a:t>2–3 года </a:t>
                      </a:r>
                      <a:endParaRPr lang="ru-RU" sz="2400" b="1" dirty="0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OfficinaSansBookITC"/>
                          <a:ea typeface="Calibri"/>
                          <a:cs typeface="OfficinaSansBookITC"/>
                        </a:rPr>
                        <a:t>2–3 слова </a:t>
                      </a:r>
                      <a:endParaRPr lang="ru-RU" sz="2400" b="1" dirty="0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OfficinaSansBookITC"/>
                          <a:ea typeface="Calibri"/>
                          <a:cs typeface="OfficinaSansBookITC"/>
                        </a:rPr>
                        <a:t>2–3 мин. </a:t>
                      </a:r>
                      <a:endParaRPr lang="ru-RU" sz="2400" b="1" dirty="0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OfficinaSansBookITC"/>
                          <a:ea typeface="Calibri"/>
                          <a:cs typeface="OfficinaSansBookITC"/>
                        </a:rPr>
                        <a:t>3–4 года </a:t>
                      </a:r>
                      <a:endParaRPr lang="ru-RU" sz="2400" b="1" dirty="0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OfficinaSansBookITC"/>
                          <a:ea typeface="Calibri"/>
                          <a:cs typeface="OfficinaSansBookITC"/>
                        </a:rPr>
                        <a:t>3–5 слов </a:t>
                      </a:r>
                      <a:endParaRPr lang="ru-RU" sz="2400" b="1" dirty="0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OfficinaSansBookITC"/>
                          <a:ea typeface="Calibri"/>
                          <a:cs typeface="OfficinaSansBookITC"/>
                        </a:rPr>
                        <a:t>3–4 мин. </a:t>
                      </a:r>
                      <a:endParaRPr lang="ru-RU" sz="2400" b="1" dirty="0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OfficinaSansBookITC"/>
                          <a:ea typeface="Calibri"/>
                          <a:cs typeface="OfficinaSansBookITC"/>
                        </a:rPr>
                        <a:t>4–6 лет </a:t>
                      </a:r>
                      <a:endParaRPr lang="ru-RU" sz="2400" b="1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OfficinaSansBookITC"/>
                          <a:ea typeface="Calibri"/>
                          <a:cs typeface="OfficinaSansBookITC"/>
                        </a:rPr>
                        <a:t>4–6 слов </a:t>
                      </a:r>
                      <a:endParaRPr lang="ru-RU" sz="2400" b="1" dirty="0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OfficinaSansBookITC"/>
                          <a:ea typeface="Calibri"/>
                          <a:cs typeface="OfficinaSansBookITC"/>
                        </a:rPr>
                        <a:t>4–6 мин. </a:t>
                      </a:r>
                      <a:endParaRPr lang="ru-RU" sz="2400" b="1" dirty="0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OfficinaSansBookITC"/>
                          <a:ea typeface="Calibri"/>
                          <a:cs typeface="OfficinaSansBookITC"/>
                        </a:rPr>
                        <a:t>6–7 лет </a:t>
                      </a:r>
                      <a:endParaRPr lang="ru-RU" sz="2400" b="1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OfficinaSansBookITC"/>
                          <a:ea typeface="Calibri"/>
                          <a:cs typeface="OfficinaSansBookITC"/>
                        </a:rPr>
                        <a:t>5–7 слов </a:t>
                      </a:r>
                      <a:endParaRPr lang="ru-RU" sz="2400" b="1" dirty="0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OfficinaSansBookITC"/>
                          <a:ea typeface="Calibri"/>
                          <a:cs typeface="OfficinaSansBookITC"/>
                        </a:rPr>
                        <a:t>5–7 мин. </a:t>
                      </a:r>
                      <a:endParaRPr lang="ru-RU" sz="2400" b="1" dirty="0">
                        <a:effectLst/>
                        <a:latin typeface="OfficinaSansBold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оказатели произнесения 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определенного количества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              слов на выдохе.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Семья\Desktop\i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576064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377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D9DDC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548680"/>
            <a:ext cx="8550375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ГОЛОС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-это совокупность разнообразных по своим характеристикам звуков, возникающих в результате колебания эластических голосовых складок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Основными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свойствами голоса является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  </a:t>
            </a:r>
            <a:endParaRPr lang="ru-RU" sz="20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тембр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- это особая окраска голоса человека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ысота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асстояние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 между самой высокой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самой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низкой нотой, которая доступна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человеку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сила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(громкость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определяется интенсивностью амплитуды колебания голосовых складок, и измеряются в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децибелах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ru-RU" sz="2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олётность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это способность голоса быть слышимым на больших расстояниях при минимальных затратах сил говорящего или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поющего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405780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Семья\Desktop\ю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47" y="4653136"/>
            <a:ext cx="1809808" cy="2075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408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D9DDC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476672"/>
            <a:ext cx="8363272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5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                                                           </a:t>
            </a:r>
            <a:endParaRPr lang="ru-RU" sz="225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8640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Интонация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-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это сложный комплекс фонетических средств, выражающих смысловое отношение к высказываемому и эмоциональные оттенки </a:t>
            </a: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речи. </a:t>
            </a:r>
          </a:p>
          <a:p>
            <a:endParaRPr lang="ru-RU" sz="28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Интонационная 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выразительность речи включает следующие компоненты</a:t>
            </a: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:</a:t>
            </a:r>
          </a:p>
          <a:p>
            <a:endParaRPr lang="ru-RU" sz="3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мелодику 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голоса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темп </a:t>
            </a:r>
            <a:endParaRPr lang="ru-RU" sz="28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паузу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логическое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ударение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ритм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тембр </a:t>
            </a:r>
          </a:p>
        </p:txBody>
      </p:sp>
      <p:pic>
        <p:nvPicPr>
          <p:cNvPr id="2050" name="Picture 2" descr="C:\Users\Семья\Desktop\i.jp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62" y="3645024"/>
            <a:ext cx="3819125" cy="2966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611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D9DDC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550375" cy="59046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мелодика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повышение или понижение тона голоса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логическое 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ударение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-это выделение голосом  наиболее важного по смыслу слова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пауза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-это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временная остановка в звучании голоса, членящая речевой поток на отдельные 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части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т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емп 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речи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– это скорость произнесения звуков, слов и целых фраз.    </a:t>
            </a:r>
            <a:endParaRPr lang="ru-RU" sz="2200" dirty="0" smtClean="0">
              <a:solidFill>
                <a:srgbClr val="002060"/>
              </a:solidFill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ритмичность речи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- определённое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, последовательное чередование звуков, слогов, слов и целых фраз. </a:t>
            </a:r>
            <a:endParaRPr lang="ru-RU" sz="2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sz="22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емья\Desktop\aktuelles-deutsche-b-cherei-tingleff-se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5" y="4797152"/>
            <a:ext cx="4086225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Семья\Desktop\aktuelles-deutsche-b-cherei-tingleff-se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4324"/>
            <a:ext cx="4201237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8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470</Words>
  <Application>Microsoft Office PowerPoint</Application>
  <PresentationFormat>Экран (4:3)</PresentationFormat>
  <Paragraphs>109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2_Тема Office</vt:lpstr>
      <vt:lpstr>    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Семья</cp:lastModifiedBy>
  <cp:revision>114</cp:revision>
  <dcterms:created xsi:type="dcterms:W3CDTF">2017-10-17T19:56:21Z</dcterms:created>
  <dcterms:modified xsi:type="dcterms:W3CDTF">2017-11-18T17:59:52Z</dcterms:modified>
</cp:coreProperties>
</file>