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32"/>
  </p:notesMasterIdLst>
  <p:sldIdLst>
    <p:sldId id="256" r:id="rId2"/>
    <p:sldId id="258" r:id="rId3"/>
    <p:sldId id="272" r:id="rId4"/>
    <p:sldId id="294" r:id="rId5"/>
    <p:sldId id="309" r:id="rId6"/>
    <p:sldId id="291" r:id="rId7"/>
    <p:sldId id="292" r:id="rId8"/>
    <p:sldId id="295" r:id="rId9"/>
    <p:sldId id="293" r:id="rId10"/>
    <p:sldId id="307" r:id="rId11"/>
    <p:sldId id="311" r:id="rId12"/>
    <p:sldId id="290" r:id="rId13"/>
    <p:sldId id="298" r:id="rId14"/>
    <p:sldId id="315" r:id="rId15"/>
    <p:sldId id="316" r:id="rId16"/>
    <p:sldId id="296" r:id="rId17"/>
    <p:sldId id="300" r:id="rId18"/>
    <p:sldId id="301" r:id="rId19"/>
    <p:sldId id="317" r:id="rId20"/>
    <p:sldId id="318" r:id="rId21"/>
    <p:sldId id="319" r:id="rId22"/>
    <p:sldId id="320" r:id="rId23"/>
    <p:sldId id="297" r:id="rId24"/>
    <p:sldId id="342" r:id="rId25"/>
    <p:sldId id="325" r:id="rId26"/>
    <p:sldId id="324" r:id="rId27"/>
    <p:sldId id="303" r:id="rId28"/>
    <p:sldId id="329" r:id="rId29"/>
    <p:sldId id="326" r:id="rId30"/>
    <p:sldId id="34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5" autoAdjust="0"/>
  </p:normalViewPr>
  <p:slideViewPr>
    <p:cSldViewPr>
      <p:cViewPr varScale="1">
        <p:scale>
          <a:sx n="71" d="100"/>
          <a:sy n="71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CDA003-6F1D-4E37-92A9-569B71739CFD}" type="doc">
      <dgm:prSet loTypeId="urn:microsoft.com/office/officeart/2005/8/layout/cycle3" loCatId="cycle" qsTypeId="urn:microsoft.com/office/officeart/2005/8/quickstyle/3d2" qsCatId="3D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EEED2052-9AFB-4D99-A485-B809EFF69509}">
      <dgm:prSet custT="1"/>
      <dgm:spPr>
        <a:solidFill>
          <a:schemeClr val="tx2"/>
        </a:solidFill>
      </dgm:spPr>
      <dgm:t>
        <a:bodyPr/>
        <a:lstStyle/>
        <a:p>
          <a:pPr rtl="0"/>
          <a:r>
            <a:rPr lang="ru-RU" sz="2400" b="0" i="0" baseline="0" dirty="0" smtClean="0">
              <a:solidFill>
                <a:schemeClr val="bg1"/>
              </a:solidFill>
            </a:rPr>
            <a:t>Волшебники увеличения – уменьшения</a:t>
          </a:r>
          <a:endParaRPr lang="ru-RU" sz="2400" dirty="0">
            <a:solidFill>
              <a:schemeClr val="bg1"/>
            </a:solidFill>
          </a:endParaRPr>
        </a:p>
      </dgm:t>
    </dgm:pt>
    <dgm:pt modelId="{62DD4780-E6FC-4535-9F72-3B80F49A71AA}" type="parTrans" cxnId="{F99D033B-D8E3-4B4A-8DA7-68869CC84A74}">
      <dgm:prSet/>
      <dgm:spPr/>
      <dgm:t>
        <a:bodyPr/>
        <a:lstStyle/>
        <a:p>
          <a:endParaRPr lang="ru-RU"/>
        </a:p>
      </dgm:t>
    </dgm:pt>
    <dgm:pt modelId="{60CF5125-B3B3-4220-8511-78779DB9E1AA}" type="sibTrans" cxnId="{F99D033B-D8E3-4B4A-8DA7-68869CC84A74}">
      <dgm:prSet/>
      <dgm:spPr/>
      <dgm:t>
        <a:bodyPr/>
        <a:lstStyle/>
        <a:p>
          <a:endParaRPr lang="ru-RU"/>
        </a:p>
      </dgm:t>
    </dgm:pt>
    <dgm:pt modelId="{5B1ED8AB-D088-48A3-90DE-FCDD06ABD99C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ru-RU" sz="2400" b="0" i="0" baseline="0" dirty="0" smtClean="0"/>
            <a:t>Волшебники оживления – окаменения </a:t>
          </a:r>
          <a:endParaRPr lang="ru-RU" sz="2400" dirty="0"/>
        </a:p>
      </dgm:t>
    </dgm:pt>
    <dgm:pt modelId="{E585EACC-732C-4274-B646-790C49DC5872}" type="parTrans" cxnId="{687912AA-B7C7-4D55-9023-C3936D966600}">
      <dgm:prSet/>
      <dgm:spPr/>
      <dgm:t>
        <a:bodyPr/>
        <a:lstStyle/>
        <a:p>
          <a:endParaRPr lang="ru-RU"/>
        </a:p>
      </dgm:t>
    </dgm:pt>
    <dgm:pt modelId="{4A691F3B-AC00-4051-8CA2-257A38B514C6}" type="sibTrans" cxnId="{687912AA-B7C7-4D55-9023-C3936D966600}">
      <dgm:prSet/>
      <dgm:spPr/>
      <dgm:t>
        <a:bodyPr/>
        <a:lstStyle/>
        <a:p>
          <a:endParaRPr lang="ru-RU"/>
        </a:p>
      </dgm:t>
    </dgm:pt>
    <dgm:pt modelId="{03A88C76-9017-4950-B388-A56E584443C9}">
      <dgm:prSet custT="1"/>
      <dgm:spPr/>
      <dgm:t>
        <a:bodyPr/>
        <a:lstStyle/>
        <a:p>
          <a:pPr rtl="0"/>
          <a:r>
            <a:rPr lang="ru-RU" sz="2400" b="0" i="0" baseline="0" dirty="0" smtClean="0"/>
            <a:t>Волшебники дробления – объединения</a:t>
          </a:r>
          <a:endParaRPr lang="ru-RU" sz="2000" dirty="0"/>
        </a:p>
      </dgm:t>
    </dgm:pt>
    <dgm:pt modelId="{BA5636D2-B9E6-4A65-991D-315818227B01}" type="parTrans" cxnId="{66B46C1C-B627-43C1-A808-78DCD566D05C}">
      <dgm:prSet/>
      <dgm:spPr/>
      <dgm:t>
        <a:bodyPr/>
        <a:lstStyle/>
        <a:p>
          <a:endParaRPr lang="ru-RU"/>
        </a:p>
      </dgm:t>
    </dgm:pt>
    <dgm:pt modelId="{4194CA2E-E0FD-4E22-A838-441AF7216FDE}" type="sibTrans" cxnId="{66B46C1C-B627-43C1-A808-78DCD566D05C}">
      <dgm:prSet/>
      <dgm:spPr/>
      <dgm:t>
        <a:bodyPr/>
        <a:lstStyle/>
        <a:p>
          <a:endParaRPr lang="ru-RU"/>
        </a:p>
      </dgm:t>
    </dgm:pt>
    <dgm:pt modelId="{29CA6FDD-D68C-47B0-BBCA-766A1EE16949}">
      <dgm:prSet custT="1"/>
      <dgm:spPr>
        <a:solidFill>
          <a:srgbClr val="009900"/>
        </a:solidFill>
      </dgm:spPr>
      <dgm:t>
        <a:bodyPr/>
        <a:lstStyle/>
        <a:p>
          <a:pPr rtl="0"/>
          <a:r>
            <a:rPr lang="ru-RU" sz="2000" b="0" i="0" baseline="0" dirty="0" smtClean="0">
              <a:solidFill>
                <a:schemeClr val="tx1"/>
              </a:solidFill>
            </a:rPr>
            <a:t>Волшебники замедления- ускорения</a:t>
          </a:r>
          <a:endParaRPr lang="ru-RU" sz="2000" dirty="0">
            <a:solidFill>
              <a:schemeClr val="tx1"/>
            </a:solidFill>
          </a:endParaRPr>
        </a:p>
      </dgm:t>
    </dgm:pt>
    <dgm:pt modelId="{7DEF0591-8FEA-44EA-B325-4FB080DF0558}" type="parTrans" cxnId="{FDFE9D05-CBA2-4F5B-9E3B-EDFAB2745E05}">
      <dgm:prSet/>
      <dgm:spPr/>
      <dgm:t>
        <a:bodyPr/>
        <a:lstStyle/>
        <a:p>
          <a:endParaRPr lang="ru-RU"/>
        </a:p>
      </dgm:t>
    </dgm:pt>
    <dgm:pt modelId="{9881D836-1CF4-4473-A0A0-EBBBBDFF4CD0}" type="sibTrans" cxnId="{FDFE9D05-CBA2-4F5B-9E3B-EDFAB2745E05}">
      <dgm:prSet/>
      <dgm:spPr/>
      <dgm:t>
        <a:bodyPr/>
        <a:lstStyle/>
        <a:p>
          <a:endParaRPr lang="ru-RU"/>
        </a:p>
      </dgm:t>
    </dgm:pt>
    <dgm:pt modelId="{61E0BB93-5AA5-4C3E-9641-F0DAFC904017}">
      <dgm:prSet custT="1"/>
      <dgm:spPr>
        <a:solidFill>
          <a:srgbClr val="FFFF00"/>
        </a:solidFill>
      </dgm:spPr>
      <dgm:t>
        <a:bodyPr/>
        <a:lstStyle/>
        <a:p>
          <a:pPr rtl="0"/>
          <a:r>
            <a:rPr lang="ru-RU" sz="2400" b="0" i="0" baseline="0" dirty="0" smtClean="0">
              <a:solidFill>
                <a:schemeClr val="tx1"/>
              </a:solidFill>
            </a:rPr>
            <a:t>Волшебник наоборот</a:t>
          </a:r>
          <a:r>
            <a:rPr lang="ru-RU" sz="2600" b="0" i="0" baseline="0" dirty="0" smtClean="0"/>
            <a:t>, </a:t>
          </a:r>
          <a:endParaRPr lang="ru-RU" sz="2600" dirty="0"/>
        </a:p>
      </dgm:t>
    </dgm:pt>
    <dgm:pt modelId="{3D1022AE-EC29-4DC7-86BE-2FF08B4AD7C8}" type="parTrans" cxnId="{34CA9C31-DA7B-4BBB-9795-3A10E6D37A76}">
      <dgm:prSet/>
      <dgm:spPr/>
      <dgm:t>
        <a:bodyPr/>
        <a:lstStyle/>
        <a:p>
          <a:endParaRPr lang="ru-RU"/>
        </a:p>
      </dgm:t>
    </dgm:pt>
    <dgm:pt modelId="{8D839407-ADBC-4E9B-A09B-4D3746D305AA}" type="sibTrans" cxnId="{34CA9C31-DA7B-4BBB-9795-3A10E6D37A76}">
      <dgm:prSet/>
      <dgm:spPr/>
      <dgm:t>
        <a:bodyPr/>
        <a:lstStyle/>
        <a:p>
          <a:endParaRPr lang="ru-RU"/>
        </a:p>
      </dgm:t>
    </dgm:pt>
    <dgm:pt modelId="{A2B6D465-1E41-45EF-94B5-06205E132891}">
      <dgm:prSet custT="1"/>
      <dgm:spPr/>
      <dgm:t>
        <a:bodyPr/>
        <a:lstStyle/>
        <a:p>
          <a:pPr rtl="0"/>
          <a:r>
            <a:rPr lang="ru-RU" sz="2000" b="0" i="0" baseline="0" dirty="0" smtClean="0"/>
            <a:t>Волшебники преобразований свойств времени и пространстве</a:t>
          </a:r>
          <a:endParaRPr lang="ru-RU" sz="2000" dirty="0"/>
        </a:p>
      </dgm:t>
    </dgm:pt>
    <dgm:pt modelId="{864A7F76-279C-475B-8F27-A7BF78332C39}" type="parTrans" cxnId="{9A74755E-963F-4B0B-BE5A-4CDF517359CA}">
      <dgm:prSet/>
      <dgm:spPr/>
      <dgm:t>
        <a:bodyPr/>
        <a:lstStyle/>
        <a:p>
          <a:endParaRPr lang="ru-RU"/>
        </a:p>
      </dgm:t>
    </dgm:pt>
    <dgm:pt modelId="{D2A2BF4F-72C8-4F0C-ADCA-57D22E11D7C0}" type="sibTrans" cxnId="{9A74755E-963F-4B0B-BE5A-4CDF517359CA}">
      <dgm:prSet/>
      <dgm:spPr/>
      <dgm:t>
        <a:bodyPr/>
        <a:lstStyle/>
        <a:p>
          <a:endParaRPr lang="ru-RU"/>
        </a:p>
      </dgm:t>
    </dgm:pt>
    <dgm:pt modelId="{BB0A50FE-D010-48B4-81F8-A8174488D031}">
      <dgm:prSet custT="1"/>
      <dgm:spPr>
        <a:solidFill>
          <a:srgbClr val="FF6699"/>
        </a:solidFill>
      </dgm:spPr>
      <dgm:t>
        <a:bodyPr/>
        <a:lstStyle/>
        <a:p>
          <a:pPr rtl="0"/>
          <a:r>
            <a:rPr lang="ru-RU" sz="2400" b="0" i="0" baseline="0" dirty="0" smtClean="0"/>
            <a:t>Волшебник всемогущий </a:t>
          </a:r>
          <a:endParaRPr lang="ru-RU" sz="2400" dirty="0"/>
        </a:p>
      </dgm:t>
    </dgm:pt>
    <dgm:pt modelId="{D16AB728-4368-42D7-82BD-AC8D92B2BAB2}" type="parTrans" cxnId="{344D6A3B-9A69-4297-A79A-8DEE89134B60}">
      <dgm:prSet/>
      <dgm:spPr/>
      <dgm:t>
        <a:bodyPr/>
        <a:lstStyle/>
        <a:p>
          <a:endParaRPr lang="ru-RU"/>
        </a:p>
      </dgm:t>
    </dgm:pt>
    <dgm:pt modelId="{B53DDC10-66C9-461F-937F-A344ECD1A2F8}" type="sibTrans" cxnId="{344D6A3B-9A69-4297-A79A-8DEE89134B60}">
      <dgm:prSet/>
      <dgm:spPr/>
      <dgm:t>
        <a:bodyPr/>
        <a:lstStyle/>
        <a:p>
          <a:endParaRPr lang="ru-RU"/>
        </a:p>
      </dgm:t>
    </dgm:pt>
    <dgm:pt modelId="{386D6BA5-36DE-4F2B-8DA0-502DB544CED3}" type="pres">
      <dgm:prSet presAssocID="{40CDA003-6F1D-4E37-92A9-569B71739CF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E01990-8D60-42C7-97D3-E307C90839CC}" type="pres">
      <dgm:prSet presAssocID="{40CDA003-6F1D-4E37-92A9-569B71739CFD}" presName="cycle" presStyleCnt="0"/>
      <dgm:spPr/>
    </dgm:pt>
    <dgm:pt modelId="{1B02386D-F49D-4184-80C9-AF8BCF373F2C}" type="pres">
      <dgm:prSet presAssocID="{EEED2052-9AFB-4D99-A485-B809EFF69509}" presName="nodeFirstNode" presStyleLbl="node1" presStyleIdx="0" presStyleCnt="7" custScaleX="128865" custScaleY="1326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BF96A0-7DF4-4D2E-BE62-4426A4B15A34}" type="pres">
      <dgm:prSet presAssocID="{60CF5125-B3B3-4220-8511-78779DB9E1AA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89AF13B4-094A-4C11-AADF-1A95F4A74E95}" type="pres">
      <dgm:prSet presAssocID="{5B1ED8AB-D088-48A3-90DE-FCDD06ABD99C}" presName="nodeFollowingNodes" presStyleLbl="node1" presStyleIdx="1" presStyleCnt="7" custScaleX="131721" custScaleY="131341" custRadScaleRad="107426" custRadScaleInc="246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2AC9F-F152-437A-8481-8F7BFEC6F316}" type="pres">
      <dgm:prSet presAssocID="{03A88C76-9017-4950-B388-A56E584443C9}" presName="nodeFollowingNodes" presStyleLbl="node1" presStyleIdx="2" presStyleCnt="7" custScaleX="129425" custScaleY="138698" custRadScaleRad="99535" custRadScaleInc="-9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00A463-C347-453D-9F6F-2A1CD4D69B95}" type="pres">
      <dgm:prSet presAssocID="{29CA6FDD-D68C-47B0-BBCA-766A1EE16949}" presName="nodeFollowingNodes" presStyleLbl="node1" presStyleIdx="3" presStyleCnt="7" custScaleX="111176" custScaleY="163861" custRadScaleRad="102148" custRadScaleInc="-106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458BC-FF74-4D54-9FDC-C8DC6A3A3F78}" type="pres">
      <dgm:prSet presAssocID="{61E0BB93-5AA5-4C3E-9641-F0DAFC904017}" presName="nodeFollowingNodes" presStyleLbl="node1" presStyleIdx="4" presStyleCnt="7" custScaleX="115259" custScaleY="161411" custRadScaleRad="98948" custRadScaleInc="12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08CF15-AFA3-4FAA-95E1-282FF9FA1F6C}" type="pres">
      <dgm:prSet presAssocID="{A2B6D465-1E41-45EF-94B5-06205E132891}" presName="nodeFollowingNodes" presStyleLbl="node1" presStyleIdx="5" presStyleCnt="7" custScaleX="136109" custScaleY="138698" custRadScaleRad="96997" custRadScaleInc="5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25C29-D214-4DF4-BB72-3F209DA511F2}" type="pres">
      <dgm:prSet presAssocID="{BB0A50FE-D010-48B4-81F8-A8174488D031}" presName="nodeFollowingNodes" presStyleLbl="node1" presStyleIdx="6" presStyleCnt="7" custScaleX="124432" custScaleY="140137" custRadScaleRad="108508" custRadScaleInc="-23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4D6A3B-9A69-4297-A79A-8DEE89134B60}" srcId="{40CDA003-6F1D-4E37-92A9-569B71739CFD}" destId="{BB0A50FE-D010-48B4-81F8-A8174488D031}" srcOrd="6" destOrd="0" parTransId="{D16AB728-4368-42D7-82BD-AC8D92B2BAB2}" sibTransId="{B53DDC10-66C9-461F-937F-A344ECD1A2F8}"/>
    <dgm:cxn modelId="{0B76C1EC-726E-4888-9EF5-234624B5CD21}" type="presOf" srcId="{29CA6FDD-D68C-47B0-BBCA-766A1EE16949}" destId="{7D00A463-C347-453D-9F6F-2A1CD4D69B95}" srcOrd="0" destOrd="0" presId="urn:microsoft.com/office/officeart/2005/8/layout/cycle3"/>
    <dgm:cxn modelId="{45424342-A4E4-47B7-B20B-CFC31984BBBF}" type="presOf" srcId="{A2B6D465-1E41-45EF-94B5-06205E132891}" destId="{8D08CF15-AFA3-4FAA-95E1-282FF9FA1F6C}" srcOrd="0" destOrd="0" presId="urn:microsoft.com/office/officeart/2005/8/layout/cycle3"/>
    <dgm:cxn modelId="{9A74755E-963F-4B0B-BE5A-4CDF517359CA}" srcId="{40CDA003-6F1D-4E37-92A9-569B71739CFD}" destId="{A2B6D465-1E41-45EF-94B5-06205E132891}" srcOrd="5" destOrd="0" parTransId="{864A7F76-279C-475B-8F27-A7BF78332C39}" sibTransId="{D2A2BF4F-72C8-4F0C-ADCA-57D22E11D7C0}"/>
    <dgm:cxn modelId="{068529C0-F3C8-4A73-B4F6-A8ABB7AC5358}" type="presOf" srcId="{5B1ED8AB-D088-48A3-90DE-FCDD06ABD99C}" destId="{89AF13B4-094A-4C11-AADF-1A95F4A74E95}" srcOrd="0" destOrd="0" presId="urn:microsoft.com/office/officeart/2005/8/layout/cycle3"/>
    <dgm:cxn modelId="{46C0FFDD-24B7-4A61-9C9E-12CFD71D6B21}" type="presOf" srcId="{03A88C76-9017-4950-B388-A56E584443C9}" destId="{FD32AC9F-F152-437A-8481-8F7BFEC6F316}" srcOrd="0" destOrd="0" presId="urn:microsoft.com/office/officeart/2005/8/layout/cycle3"/>
    <dgm:cxn modelId="{FDFE9D05-CBA2-4F5B-9E3B-EDFAB2745E05}" srcId="{40CDA003-6F1D-4E37-92A9-569B71739CFD}" destId="{29CA6FDD-D68C-47B0-BBCA-766A1EE16949}" srcOrd="3" destOrd="0" parTransId="{7DEF0591-8FEA-44EA-B325-4FB080DF0558}" sibTransId="{9881D836-1CF4-4473-A0A0-EBBBBDFF4CD0}"/>
    <dgm:cxn modelId="{CF6207F7-68A7-4CB1-A5F4-BA6C62F8B26A}" type="presOf" srcId="{61E0BB93-5AA5-4C3E-9641-F0DAFC904017}" destId="{31D458BC-FF74-4D54-9FDC-C8DC6A3A3F78}" srcOrd="0" destOrd="0" presId="urn:microsoft.com/office/officeart/2005/8/layout/cycle3"/>
    <dgm:cxn modelId="{43C01F40-703A-427E-A5F6-F0E60843801E}" type="presOf" srcId="{60CF5125-B3B3-4220-8511-78779DB9E1AA}" destId="{89BF96A0-7DF4-4D2E-BE62-4426A4B15A34}" srcOrd="0" destOrd="0" presId="urn:microsoft.com/office/officeart/2005/8/layout/cycle3"/>
    <dgm:cxn modelId="{F99D033B-D8E3-4B4A-8DA7-68869CC84A74}" srcId="{40CDA003-6F1D-4E37-92A9-569B71739CFD}" destId="{EEED2052-9AFB-4D99-A485-B809EFF69509}" srcOrd="0" destOrd="0" parTransId="{62DD4780-E6FC-4535-9F72-3B80F49A71AA}" sibTransId="{60CF5125-B3B3-4220-8511-78779DB9E1AA}"/>
    <dgm:cxn modelId="{B0071AE2-0A6E-483B-BAA9-A89D55F132B8}" type="presOf" srcId="{EEED2052-9AFB-4D99-A485-B809EFF69509}" destId="{1B02386D-F49D-4184-80C9-AF8BCF373F2C}" srcOrd="0" destOrd="0" presId="urn:microsoft.com/office/officeart/2005/8/layout/cycle3"/>
    <dgm:cxn modelId="{687912AA-B7C7-4D55-9023-C3936D966600}" srcId="{40CDA003-6F1D-4E37-92A9-569B71739CFD}" destId="{5B1ED8AB-D088-48A3-90DE-FCDD06ABD99C}" srcOrd="1" destOrd="0" parTransId="{E585EACC-732C-4274-B646-790C49DC5872}" sibTransId="{4A691F3B-AC00-4051-8CA2-257A38B514C6}"/>
    <dgm:cxn modelId="{34CA9C31-DA7B-4BBB-9795-3A10E6D37A76}" srcId="{40CDA003-6F1D-4E37-92A9-569B71739CFD}" destId="{61E0BB93-5AA5-4C3E-9641-F0DAFC904017}" srcOrd="4" destOrd="0" parTransId="{3D1022AE-EC29-4DC7-86BE-2FF08B4AD7C8}" sibTransId="{8D839407-ADBC-4E9B-A09B-4D3746D305AA}"/>
    <dgm:cxn modelId="{66B46C1C-B627-43C1-A808-78DCD566D05C}" srcId="{40CDA003-6F1D-4E37-92A9-569B71739CFD}" destId="{03A88C76-9017-4950-B388-A56E584443C9}" srcOrd="2" destOrd="0" parTransId="{BA5636D2-B9E6-4A65-991D-315818227B01}" sibTransId="{4194CA2E-E0FD-4E22-A838-441AF7216FDE}"/>
    <dgm:cxn modelId="{290F636F-A3DE-4958-90E0-EC3E95B7D027}" type="presOf" srcId="{BB0A50FE-D010-48B4-81F8-A8174488D031}" destId="{84825C29-D214-4DF4-BB72-3F209DA511F2}" srcOrd="0" destOrd="0" presId="urn:microsoft.com/office/officeart/2005/8/layout/cycle3"/>
    <dgm:cxn modelId="{FD06D10A-7772-4F8B-8ACD-C243F57B3A24}" type="presOf" srcId="{40CDA003-6F1D-4E37-92A9-569B71739CFD}" destId="{386D6BA5-36DE-4F2B-8DA0-502DB544CED3}" srcOrd="0" destOrd="0" presId="urn:microsoft.com/office/officeart/2005/8/layout/cycle3"/>
    <dgm:cxn modelId="{1351485D-8B76-4EE8-A097-E1F2EFA05748}" type="presParOf" srcId="{386D6BA5-36DE-4F2B-8DA0-502DB544CED3}" destId="{C5E01990-8D60-42C7-97D3-E307C90839CC}" srcOrd="0" destOrd="0" presId="urn:microsoft.com/office/officeart/2005/8/layout/cycle3"/>
    <dgm:cxn modelId="{49EF98E6-B3B7-4B1D-9B3C-5F15662EB201}" type="presParOf" srcId="{C5E01990-8D60-42C7-97D3-E307C90839CC}" destId="{1B02386D-F49D-4184-80C9-AF8BCF373F2C}" srcOrd="0" destOrd="0" presId="urn:microsoft.com/office/officeart/2005/8/layout/cycle3"/>
    <dgm:cxn modelId="{A3743640-7A12-4F3F-B3AB-AC7DC641D932}" type="presParOf" srcId="{C5E01990-8D60-42C7-97D3-E307C90839CC}" destId="{89BF96A0-7DF4-4D2E-BE62-4426A4B15A34}" srcOrd="1" destOrd="0" presId="urn:microsoft.com/office/officeart/2005/8/layout/cycle3"/>
    <dgm:cxn modelId="{BB70F76C-C3BB-4DEF-806B-30A1C7E836F5}" type="presParOf" srcId="{C5E01990-8D60-42C7-97D3-E307C90839CC}" destId="{89AF13B4-094A-4C11-AADF-1A95F4A74E95}" srcOrd="2" destOrd="0" presId="urn:microsoft.com/office/officeart/2005/8/layout/cycle3"/>
    <dgm:cxn modelId="{8311928D-2487-499A-8558-0CC06C5E841C}" type="presParOf" srcId="{C5E01990-8D60-42C7-97D3-E307C90839CC}" destId="{FD32AC9F-F152-437A-8481-8F7BFEC6F316}" srcOrd="3" destOrd="0" presId="urn:microsoft.com/office/officeart/2005/8/layout/cycle3"/>
    <dgm:cxn modelId="{09146D5F-4802-48E4-B9D7-85D42E6ECC32}" type="presParOf" srcId="{C5E01990-8D60-42C7-97D3-E307C90839CC}" destId="{7D00A463-C347-453D-9F6F-2A1CD4D69B95}" srcOrd="4" destOrd="0" presId="urn:microsoft.com/office/officeart/2005/8/layout/cycle3"/>
    <dgm:cxn modelId="{16293DA7-45EE-4198-98FE-013D39AAEE93}" type="presParOf" srcId="{C5E01990-8D60-42C7-97D3-E307C90839CC}" destId="{31D458BC-FF74-4D54-9FDC-C8DC6A3A3F78}" srcOrd="5" destOrd="0" presId="urn:microsoft.com/office/officeart/2005/8/layout/cycle3"/>
    <dgm:cxn modelId="{7B892FC0-1DFE-412D-BB43-3F808773A036}" type="presParOf" srcId="{C5E01990-8D60-42C7-97D3-E307C90839CC}" destId="{8D08CF15-AFA3-4FAA-95E1-282FF9FA1F6C}" srcOrd="6" destOrd="0" presId="urn:microsoft.com/office/officeart/2005/8/layout/cycle3"/>
    <dgm:cxn modelId="{EEBD13D0-C1C3-4674-98FE-5EC4287E6B4A}" type="presParOf" srcId="{C5E01990-8D60-42C7-97D3-E307C90839CC}" destId="{84825C29-D214-4DF4-BB72-3F209DA511F2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BF96A0-7DF4-4D2E-BE62-4426A4B15A34}">
      <dsp:nvSpPr>
        <dsp:cNvPr id="0" name=""/>
        <dsp:cNvSpPr/>
      </dsp:nvSpPr>
      <dsp:spPr>
        <a:xfrm>
          <a:off x="1455183" y="-218615"/>
          <a:ext cx="5646061" cy="5646061"/>
        </a:xfrm>
        <a:prstGeom prst="circularArrow">
          <a:avLst>
            <a:gd name="adj1" fmla="val 5544"/>
            <a:gd name="adj2" fmla="val 330680"/>
            <a:gd name="adj3" fmla="val 14076412"/>
            <a:gd name="adj4" fmla="val 17205675"/>
            <a:gd name="adj5" fmla="val 5757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B02386D-F49D-4184-80C9-AF8BCF373F2C}">
      <dsp:nvSpPr>
        <dsp:cNvPr id="0" name=""/>
        <dsp:cNvSpPr/>
      </dsp:nvSpPr>
      <dsp:spPr>
        <a:xfrm>
          <a:off x="3131394" y="-211950"/>
          <a:ext cx="2293639" cy="1180824"/>
        </a:xfrm>
        <a:prstGeom prst="roundRect">
          <a:avLst/>
        </a:prstGeom>
        <a:solidFill>
          <a:schemeClr val="tx2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baseline="0" dirty="0" smtClean="0">
              <a:solidFill>
                <a:schemeClr val="bg1"/>
              </a:solidFill>
            </a:rPr>
            <a:t>Волшебники увеличения – уменьшения</a:t>
          </a:r>
          <a:endParaRPr lang="ru-RU" sz="2400" kern="1200" dirty="0">
            <a:solidFill>
              <a:schemeClr val="bg1"/>
            </a:solidFill>
          </a:endParaRPr>
        </a:p>
      </dsp:txBody>
      <dsp:txXfrm>
        <a:off x="3189037" y="-154307"/>
        <a:ext cx="2178353" cy="1065538"/>
      </dsp:txXfrm>
    </dsp:sp>
    <dsp:sp modelId="{89AF13B4-094A-4C11-AADF-1A95F4A74E95}">
      <dsp:nvSpPr>
        <dsp:cNvPr id="0" name=""/>
        <dsp:cNvSpPr/>
      </dsp:nvSpPr>
      <dsp:spPr>
        <a:xfrm>
          <a:off x="5400593" y="1008123"/>
          <a:ext cx="2344472" cy="1168854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baseline="0" dirty="0" smtClean="0"/>
            <a:t>Волшебники оживления – окаменения </a:t>
          </a:r>
          <a:endParaRPr lang="ru-RU" sz="2400" kern="1200" dirty="0"/>
        </a:p>
      </dsp:txBody>
      <dsp:txXfrm>
        <a:off x="5457652" y="1065182"/>
        <a:ext cx="2230354" cy="1054736"/>
      </dsp:txXfrm>
    </dsp:sp>
    <dsp:sp modelId="{FD32AC9F-F152-437A-8481-8F7BFEC6F316}">
      <dsp:nvSpPr>
        <dsp:cNvPr id="0" name=""/>
        <dsp:cNvSpPr/>
      </dsp:nvSpPr>
      <dsp:spPr>
        <a:xfrm>
          <a:off x="5497032" y="2520275"/>
          <a:ext cx="2303606" cy="123432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baseline="0" dirty="0" smtClean="0"/>
            <a:t>Волшебники дробления – объединения</a:t>
          </a:r>
          <a:endParaRPr lang="ru-RU" sz="2000" kern="1200" dirty="0"/>
        </a:p>
      </dsp:txBody>
      <dsp:txXfrm>
        <a:off x="5557287" y="2580530"/>
        <a:ext cx="2183096" cy="1113817"/>
      </dsp:txXfrm>
    </dsp:sp>
    <dsp:sp modelId="{7D00A463-C347-453D-9F6F-2A1CD4D69B95}">
      <dsp:nvSpPr>
        <dsp:cNvPr id="0" name=""/>
        <dsp:cNvSpPr/>
      </dsp:nvSpPr>
      <dsp:spPr>
        <a:xfrm>
          <a:off x="4536500" y="4176471"/>
          <a:ext cx="1978796" cy="1458262"/>
        </a:xfrm>
        <a:prstGeom prst="roundRect">
          <a:avLst/>
        </a:prstGeom>
        <a:solidFill>
          <a:srgbClr val="0099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>
              <a:solidFill>
                <a:schemeClr val="tx1"/>
              </a:solidFill>
            </a:rPr>
            <a:t>Волшебники замедления- ускорения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4607686" y="4247657"/>
        <a:ext cx="1836424" cy="1315890"/>
      </dsp:txXfrm>
    </dsp:sp>
    <dsp:sp modelId="{31D458BC-FF74-4D54-9FDC-C8DC6A3A3F78}">
      <dsp:nvSpPr>
        <dsp:cNvPr id="0" name=""/>
        <dsp:cNvSpPr/>
      </dsp:nvSpPr>
      <dsp:spPr>
        <a:xfrm>
          <a:off x="2016225" y="4104444"/>
          <a:ext cx="2051468" cy="1436458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baseline="0" dirty="0" smtClean="0">
              <a:solidFill>
                <a:schemeClr val="tx1"/>
              </a:solidFill>
            </a:rPr>
            <a:t>Волшебник наоборот</a:t>
          </a:r>
          <a:r>
            <a:rPr lang="ru-RU" sz="2600" b="0" i="0" kern="1200" baseline="0" dirty="0" smtClean="0"/>
            <a:t>, </a:t>
          </a:r>
          <a:endParaRPr lang="ru-RU" sz="2600" kern="1200" dirty="0"/>
        </a:p>
      </dsp:txBody>
      <dsp:txXfrm>
        <a:off x="2086347" y="4174566"/>
        <a:ext cx="1911224" cy="1296214"/>
      </dsp:txXfrm>
    </dsp:sp>
    <dsp:sp modelId="{8D08CF15-AFA3-4FAA-95E1-282FF9FA1F6C}">
      <dsp:nvSpPr>
        <dsp:cNvPr id="0" name=""/>
        <dsp:cNvSpPr/>
      </dsp:nvSpPr>
      <dsp:spPr>
        <a:xfrm>
          <a:off x="770208" y="2592285"/>
          <a:ext cx="2422573" cy="123432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baseline="0" dirty="0" smtClean="0"/>
            <a:t>Волшебники преобразований свойств времени и пространстве</a:t>
          </a:r>
          <a:endParaRPr lang="ru-RU" sz="2000" kern="1200" dirty="0"/>
        </a:p>
      </dsp:txBody>
      <dsp:txXfrm>
        <a:off x="830463" y="2652540"/>
        <a:ext cx="2302063" cy="1113817"/>
      </dsp:txXfrm>
    </dsp:sp>
    <dsp:sp modelId="{84825C29-D214-4DF4-BB72-3F209DA511F2}">
      <dsp:nvSpPr>
        <dsp:cNvPr id="0" name=""/>
        <dsp:cNvSpPr/>
      </dsp:nvSpPr>
      <dsp:spPr>
        <a:xfrm>
          <a:off x="864092" y="936095"/>
          <a:ext cx="2214737" cy="1247133"/>
        </a:xfrm>
        <a:prstGeom prst="roundRect">
          <a:avLst/>
        </a:prstGeom>
        <a:solidFill>
          <a:srgbClr val="FF6699"/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baseline="0" dirty="0" smtClean="0"/>
            <a:t>Волшебник всемогущий </a:t>
          </a:r>
          <a:endParaRPr lang="ru-RU" sz="2400" kern="1200" dirty="0"/>
        </a:p>
      </dsp:txBody>
      <dsp:txXfrm>
        <a:off x="924972" y="996975"/>
        <a:ext cx="2092977" cy="1125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299F2-1D86-42CF-8E8F-0A2C124DBC1F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42E6A-04DA-421A-AC17-B5F364F526F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418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42E6A-04DA-421A-AC17-B5F364F526F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9734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42E6A-04DA-421A-AC17-B5F364F526F6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780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0F37-A5A8-489F-A1DA-18E00E9B4B55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BAD15D-45E8-48E0-95BC-F60065CEF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0F37-A5A8-489F-A1DA-18E00E9B4B55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D15D-45E8-48E0-95BC-F60065CEF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0F37-A5A8-489F-A1DA-18E00E9B4B55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D15D-45E8-48E0-95BC-F60065CEF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0F37-A5A8-489F-A1DA-18E00E9B4B55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EBAD15D-45E8-48E0-95BC-F60065CEF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0F37-A5A8-489F-A1DA-18E00E9B4B55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D15D-45E8-48E0-95BC-F60065CEF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0F37-A5A8-489F-A1DA-18E00E9B4B55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D15D-45E8-48E0-95BC-F60065CEF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0F37-A5A8-489F-A1DA-18E00E9B4B55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EBAD15D-45E8-48E0-95BC-F60065CEF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0F37-A5A8-489F-A1DA-18E00E9B4B55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D15D-45E8-48E0-95BC-F60065CEF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0F37-A5A8-489F-A1DA-18E00E9B4B55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D15D-45E8-48E0-95BC-F60065CEF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0F37-A5A8-489F-A1DA-18E00E9B4B55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D15D-45E8-48E0-95BC-F60065CEF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50F37-A5A8-489F-A1DA-18E00E9B4B55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AD15D-45E8-48E0-95BC-F60065CEF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B50F37-A5A8-489F-A1DA-18E00E9B4B55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BAD15D-45E8-48E0-95BC-F60065CEF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484784"/>
            <a:ext cx="6552728" cy="2982193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«Словесное творчество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дошкольников с ОНР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5229200"/>
            <a:ext cx="5940152" cy="151216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Николаева Ольга Александровна</a:t>
            </a:r>
            <a:r>
              <a:rPr lang="ru-RU" dirty="0" smtClean="0"/>
              <a:t> </a:t>
            </a:r>
            <a:r>
              <a:rPr lang="ru-RU" dirty="0" smtClean="0"/>
              <a:t>учитель-логопед </a:t>
            </a:r>
            <a:r>
              <a:rPr lang="ru-RU" dirty="0" smtClean="0"/>
              <a:t>первой </a:t>
            </a:r>
            <a:r>
              <a:rPr lang="ru-RU" dirty="0" smtClean="0"/>
              <a:t> </a:t>
            </a:r>
            <a:r>
              <a:rPr lang="ru-RU" dirty="0" smtClean="0"/>
              <a:t>квалификационной категории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769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Дидактические игры для обучения детей  работе со сказками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анализирование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сказок,  персонажей,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поступков, обучение основам построения сюжета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Кто на свете всех добрее?» 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  Взрослый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предлагает детям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вспомнить  добрых персонажей сказок,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описать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их внешний вид, характер, образ жизни, добрые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дела. 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Фантазируем, что будет, если характер персонажа измениться?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( например с персонажем: Золушка, Красная Шапочка, Заяц)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Можно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их нарисовать.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«Был таким – стал другим»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  Взрослый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предлагает рассмотреть героя сказки </a:t>
            </a:r>
            <a:r>
              <a:rPr lang="ru-RU" sz="2800" dirty="0" err="1">
                <a:solidFill>
                  <a:schemeClr val="tx2">
                    <a:lumMod val="75000"/>
                  </a:schemeClr>
                </a:solidFill>
              </a:rPr>
              <a:t>Х.К.Андерсена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« Гадкого утенка»  и определить его действия в сказке (был слабым, беззащитным, стал смелым и решительным)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67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56984" cy="655272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УПРАЖНЕНИЯ,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направленные  на развитие воображения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Учим детей  умениям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переносить функции с одного предмета на другой, видеть целое раньше частей,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формируем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внутреннюю позицию ребенка,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создаем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воображении образы предметов 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ситуации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основе схематических изображений, заместителей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предметов.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 что это похоже?», «Для чего  эти предметы?», «Хорошо  и  плохо», «Превращения кляксы», «Рисунок по точкам», « Нарисуй наряд для сказочного героя», «Цветок из геометрических форм», «Чей хвост?», «Дорисуй волшебный предмет ( по его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т.д.</a:t>
            </a:r>
          </a:p>
          <a:p>
            <a:pPr lvl="0"/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ЗАДАНИЯ ДЛЯ РОДИТЕЛЕЙ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(рекомендации для  домашней работы)</a:t>
            </a:r>
          </a:p>
          <a:p>
            <a:pPr marL="0" indent="0">
              <a:buNone/>
            </a:pPr>
            <a:r>
              <a:rPr lang="ru-RU" sz="28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акрепляем 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детей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умения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навыки, вовлекаем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 в творческий процесс ребенка.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9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8591550" cy="79208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«Словесное творчество на основе готового литературного сюжета»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78716" cy="55892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Готовой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литературной основой для детского сочинительства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будут сюжеты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сказок и рассказов.    </a:t>
            </a:r>
          </a:p>
          <a:p>
            <a:pPr marL="457200" indent="-457200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Серия занятий «А что потом ?»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 связаны с продолжением известных русских народных, авторских сказок, коротких рассказов.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3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568952" cy="57606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«Разные окончания сказки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Литературный репертуар: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сказки, у которых три конца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Д.Родари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«Большая морковка», «Хитрый Буратино», «Волшебный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барабан» и др.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 «Сказка продолжается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Литературный репертуар: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русские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народные сказки: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«Репка», «Теремок», Курочка Ряба»,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избушка», «Три медведя», «Маша и медведь» и др.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Авторские сказки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Ш.Перро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«Золушка», «Красная шапочка»,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Х.К.Андерсен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», «Снежная королева»,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А.С.Пушкин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«О рыбаке и рыбке», «О золотом петушке» и др.</a:t>
            </a:r>
          </a:p>
          <a:p>
            <a:pPr marL="0" indent="0">
              <a:buNone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 Продолжи историю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 по зачину педагога)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8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964488" cy="547260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3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Серия занятий « Изменение ситуаций</a:t>
            </a:r>
            <a:r>
              <a:rPr lang="ru-RU" sz="33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3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 связаны со сменой места действия, действующих персонажей, изменением времени действия, объекта, концовки истории, добавлением объектов, персонажей.         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«Знакомые герои  меняют местожительство».</a:t>
            </a:r>
            <a:r>
              <a:rPr lang="ru-RU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3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(Сказка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: «Колобок»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«Старая сказка с новыми героями». </a:t>
            </a:r>
            <a:endParaRPr lang="ru-RU" sz="3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(Сказка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«Маша и медведь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»)</a:t>
            </a: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«Сказка переехала». </a:t>
            </a:r>
            <a:endParaRPr lang="ru-RU" sz="3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(Сказка</a:t>
            </a:r>
            <a:r>
              <a:rPr lang="ru-RU" sz="3300" i="1" dirty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Теремок»</a:t>
            </a:r>
            <a:r>
              <a:rPr lang="ru-RU" sz="33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«Замени предмет в сказке</a:t>
            </a: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(Сказка</a:t>
            </a:r>
            <a:r>
              <a:rPr lang="ru-RU" sz="3300" i="1" dirty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Золушка»)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3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 Старая сказка с новым концом». </a:t>
            </a:r>
            <a:endParaRPr lang="ru-RU" sz="3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300" b="1" i="1" dirty="0" smtClean="0">
                <a:latin typeface="Times New Roman" pitchFamily="18" charset="0"/>
                <a:cs typeface="Times New Roman" pitchFamily="18" charset="0"/>
              </a:rPr>
              <a:t>Сказка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«Три 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медведя». </a:t>
            </a:r>
            <a:r>
              <a:rPr lang="ru-RU" sz="33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92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667368" cy="554461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5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Серия занятий «Фантастическая гипотеза</a:t>
            </a:r>
            <a:r>
              <a:rPr lang="ru-RU" sz="35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задания направлены на обучение словесному творчеству по методу «фантастических гипотез»,  с опорой на вопрос « Что было, если бы…»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5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«Реши задачку»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i="1" dirty="0"/>
              <a:t>Материал:</a:t>
            </a:r>
            <a:endParaRPr lang="ru-RU" sz="3200" dirty="0"/>
          </a:p>
          <a:p>
            <a:pPr lvl="0"/>
            <a:r>
              <a:rPr lang="ru-RU" sz="3200" dirty="0"/>
              <a:t>Как сделать так, чтобы Иванушка испил водицы из лужицы, но  не превратился в козленочка?</a:t>
            </a:r>
          </a:p>
          <a:p>
            <a:pPr lvl="0"/>
            <a:r>
              <a:rPr lang="ru-RU" sz="3200" dirty="0"/>
              <a:t>Как сделать так, чтобы Колобок мог спастись </a:t>
            </a:r>
            <a:r>
              <a:rPr lang="ru-RU" sz="3200" dirty="0" smtClean="0"/>
              <a:t> </a:t>
            </a:r>
            <a:r>
              <a:rPr lang="ru-RU" sz="3200" dirty="0"/>
              <a:t>от Лисы?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 «Если бы да  кабы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0">
              <a:buNone/>
            </a:pPr>
            <a:r>
              <a:rPr lang="ru-RU" sz="3200" b="1" i="1" dirty="0"/>
              <a:t>Материал: </a:t>
            </a:r>
            <a:r>
              <a:rPr lang="ru-RU" sz="3200" dirty="0"/>
              <a:t>Что будет, если бы…</a:t>
            </a:r>
          </a:p>
          <a:p>
            <a:pPr marL="0" indent="0">
              <a:buNone/>
            </a:pPr>
            <a:r>
              <a:rPr lang="ru-RU" sz="3200" dirty="0"/>
              <a:t>- Лиса не захотела съесть Колобка.</a:t>
            </a:r>
          </a:p>
          <a:p>
            <a:pPr marL="0" indent="0">
              <a:buNone/>
            </a:pPr>
            <a:r>
              <a:rPr lang="ru-RU" sz="3200" dirty="0"/>
              <a:t>- Золотая рыбка согласилась служить старухе.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7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3"/>
            <a:ext cx="8591550" cy="64807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Словесное творчество  на основе малых фольклорных форм»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8280920" cy="53285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Подбираются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меткие и емкие по содержанию тексты, которые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служат зачином 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сочинительства, для раскрытия сказочных сюжетов, так как  в них описывается чудо, диковинка, озорство, нравоучение.   Чувство юмора при выборе небылиц, загадок  или шуточного стихотворения повышает эмоциональный  тонус детей и стимулирует интерес, поддерживает включенность и увлеченность при сочинении сказок. Происходит воспитание чуткости к родному языку.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68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33670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Серия занятий  « Небылицы вокруг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Тема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«Небылицы играют в прятки».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«Распутай небылицу». </a:t>
            </a:r>
            <a:endParaRPr lang="ru-RU" sz="3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Колючая кошка лает. –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Пушистая кошка мяукает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Бородатая корова несет яйца. –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Рогатая корова дает молоко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 Придумай небылицу».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 Веселые цыплята клевали зерно.  – 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Грустные цыплята лакали молоко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40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332656"/>
            <a:ext cx="8595360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«Придумай сказку от небылицы». </a:t>
            </a:r>
          </a:p>
          <a:p>
            <a:pPr marL="0" indent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Небылица: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Король </a:t>
            </a:r>
            <a:r>
              <a:rPr lang="ru-RU" sz="3200" i="1" dirty="0" err="1">
                <a:latin typeface="Times New Roman" pitchFamily="18" charset="0"/>
                <a:cs typeface="Times New Roman" pitchFamily="18" charset="0"/>
              </a:rPr>
              <a:t>Пипин</a:t>
            </a: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был очень мал,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                             Но выстроил дворец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                             Из торта стены заказал,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                             А крыша – леденец»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  Взрослый предлагает детям следующее начало сказки: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 – был король </a:t>
            </a:r>
            <a:r>
              <a:rPr lang="ru-RU" sz="32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Пипин</a:t>
            </a:r>
            <a:r>
              <a:rPr lang="ru-RU" sz="32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Он был маленького роста. И поэтому очень любил все сладкое. Однажды он пригласил строителей……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35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55272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Серия занятий  « Ах, эти шуточные стишки» </a:t>
            </a:r>
            <a:endParaRPr lang="ru-RU" sz="3200" b="1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Тема</a:t>
            </a:r>
            <a:r>
              <a:rPr lang="ru-RU" sz="3200" b="1" dirty="0">
                <a:solidFill>
                  <a:schemeClr val="tx1"/>
                </a:solidFill>
              </a:rPr>
              <a:t>: «Веселые стихи». </a:t>
            </a:r>
            <a:endParaRPr lang="ru-RU" sz="32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 Тема: Придумай сказку от шуточного стишка». </a:t>
            </a:r>
          </a:p>
          <a:p>
            <a:pPr marL="0" indent="0">
              <a:buNone/>
            </a:pPr>
            <a:r>
              <a:rPr lang="ru-RU" sz="3200" b="1" dirty="0" smtClean="0"/>
              <a:t>Материал:      </a:t>
            </a:r>
            <a:r>
              <a:rPr lang="ru-RU" sz="3200" b="1" i="1" dirty="0" smtClean="0"/>
              <a:t>Шуточный </a:t>
            </a:r>
            <a:r>
              <a:rPr lang="ru-RU" sz="3200" b="1" i="1" dirty="0"/>
              <a:t>стишок</a:t>
            </a:r>
            <a:r>
              <a:rPr lang="ru-RU" sz="3200" i="1" dirty="0"/>
              <a:t>:</a:t>
            </a:r>
            <a:endParaRPr lang="ru-RU" sz="3200" dirty="0"/>
          </a:p>
          <a:p>
            <a:pPr marL="0" indent="0">
              <a:buNone/>
            </a:pPr>
            <a:r>
              <a:rPr lang="ru-RU" sz="3200" dirty="0"/>
              <a:t>-Зачем шнурки Ботинку?</a:t>
            </a:r>
          </a:p>
          <a:p>
            <a:pPr marL="0" indent="0">
              <a:buNone/>
            </a:pPr>
            <a:r>
              <a:rPr lang="ru-RU" sz="3200" dirty="0"/>
              <a:t>Если напрямик,</a:t>
            </a:r>
          </a:p>
          <a:p>
            <a:pPr marL="0" indent="0">
              <a:buNone/>
            </a:pPr>
            <a:r>
              <a:rPr lang="ru-RU" sz="3200" dirty="0"/>
              <a:t>Чтоб он не очень</a:t>
            </a:r>
          </a:p>
          <a:p>
            <a:pPr marL="0" indent="0">
              <a:buNone/>
            </a:pPr>
            <a:r>
              <a:rPr lang="ru-RU" sz="3200" dirty="0"/>
              <a:t>Распускал язык.</a:t>
            </a:r>
          </a:p>
          <a:p>
            <a:pPr marL="0" indent="0">
              <a:buNone/>
            </a:pPr>
            <a:r>
              <a:rPr lang="ru-RU" sz="3200" b="1" i="1" dirty="0"/>
              <a:t>Начало сказки</a:t>
            </a:r>
            <a:r>
              <a:rPr lang="ru-RU" sz="3200" b="1" dirty="0"/>
              <a:t>: </a:t>
            </a:r>
            <a:r>
              <a:rPr lang="ru-RU" sz="3200" i="1" dirty="0">
                <a:solidFill>
                  <a:schemeClr val="tx1"/>
                </a:solidFill>
              </a:rPr>
              <a:t>Однажды ночью, когда шнурки отдыхали, язык пошел гулять и стал всем рассказывать о……</a:t>
            </a:r>
            <a:endParaRPr lang="ru-RU" sz="3200" dirty="0">
              <a:solidFill>
                <a:schemeClr val="tx1"/>
              </a:solidFill>
            </a:endParaRPr>
          </a:p>
          <a:p>
            <a:endParaRPr lang="ru-RU" sz="32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00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4679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Словесное творчество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это сложный вид творческой деятельности ребенка,  рассматривается как "деятельность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 возникает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влиянием восприятия произведений искусства и проявляется в создании успешных сочетаний — рассказов, сказок, стихов».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М.М. Алексеева,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Яшнина,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С. 134)</a:t>
            </a:r>
          </a:p>
        </p:txBody>
      </p:sp>
    </p:spTree>
    <p:extLst>
      <p:ext uri="{BB962C8B-B14F-4D97-AF65-F5344CB8AC3E}">
        <p14:creationId xmlns:p14="http://schemas.microsoft.com/office/powerpoint/2010/main" val="106864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16632"/>
            <a:ext cx="8595360" cy="6552728"/>
          </a:xfrm>
        </p:spPr>
        <p:txBody>
          <a:bodyPr/>
          <a:lstStyle/>
          <a:p>
            <a:pPr algn="ctr"/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Серия  занятий « В мире загадок»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Тема</a:t>
            </a:r>
            <a:r>
              <a:rPr lang="ru-RU" sz="2800" b="1" dirty="0">
                <a:solidFill>
                  <a:schemeClr val="tx1"/>
                </a:solidFill>
              </a:rPr>
              <a:t>: «Научись меня загадывать</a:t>
            </a:r>
            <a:r>
              <a:rPr lang="ru-RU" sz="2800" b="1" dirty="0" smtClean="0">
                <a:solidFill>
                  <a:schemeClr val="tx1"/>
                </a:solidFill>
              </a:rPr>
              <a:t>».</a:t>
            </a:r>
          </a:p>
          <a:p>
            <a:pPr marL="0" indent="0">
              <a:buNone/>
            </a:pPr>
            <a:r>
              <a:rPr lang="ru-RU" sz="2800" b="1" i="1" dirty="0"/>
              <a:t> </a:t>
            </a:r>
            <a:r>
              <a:rPr lang="ru-RU" sz="2800" b="1" i="1" dirty="0" smtClean="0"/>
              <a:t>     1  Вариант  </a:t>
            </a:r>
            <a:r>
              <a:rPr lang="ru-RU" sz="2800" b="1" i="1" dirty="0"/>
              <a:t>составления </a:t>
            </a:r>
            <a:r>
              <a:rPr lang="ru-RU" sz="2800" b="1" i="1" dirty="0" smtClean="0"/>
              <a:t>загадки </a:t>
            </a:r>
            <a:r>
              <a:rPr lang="ru-RU" sz="2800" dirty="0" smtClean="0"/>
              <a:t>про  </a:t>
            </a:r>
            <a:r>
              <a:rPr lang="ru-RU" sz="2800" dirty="0"/>
              <a:t>мяч</a:t>
            </a:r>
            <a:r>
              <a:rPr lang="ru-RU" sz="2800" b="1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294715"/>
              </p:ext>
            </p:extLst>
          </p:nvPr>
        </p:nvGraphicFramePr>
        <p:xfrm>
          <a:off x="251520" y="1844824"/>
          <a:ext cx="8568952" cy="366202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{ED083AE6-46FA-4A59-8FB0-9F97EB10719F}</a:tableStyleId>
              </a:tblPr>
              <a:tblGrid>
                <a:gridCol w="3528392"/>
                <a:gridCol w="5040560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Какой ?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Что (кто) бывает таким же?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26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круглый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арбуз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26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прыгающий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заяц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264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резиновый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сапог</a:t>
                      </a:r>
                      <a:endParaRPr lang="ru-RU" sz="28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1560" y="5733256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Загадка: Круглый, но не арбуз, прыгающий как заяц, резиновый, но не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сапог.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53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320" y="332656"/>
            <a:ext cx="8690168" cy="6192688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/>
              <a:t>  2  Вариант  составления загадки </a:t>
            </a:r>
            <a:r>
              <a:rPr lang="ru-RU" sz="2800" dirty="0" smtClean="0"/>
              <a:t>про ежика 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1052736"/>
          <a:ext cx="8424936" cy="437650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212468"/>
                <a:gridCol w="4212468"/>
              </a:tblGrid>
              <a:tr h="1072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Что делает?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Что (кто) делает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так же?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8606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пыхтит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паровоз</a:t>
                      </a:r>
                      <a:endParaRPr lang="ru-RU" sz="2800" dirty="0"/>
                    </a:p>
                  </a:txBody>
                  <a:tcPr/>
                </a:tc>
              </a:tr>
              <a:tr h="1072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Собирает,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делает запасы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хозяйка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1072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Семенит, ходит мелкими шажками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старик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5768642"/>
            <a:ext cx="79208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Загадка: Пыхтит как паровозик,   делает запасы как хозяйка, семенит как старичок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320" y="332656"/>
            <a:ext cx="8595360" cy="61926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i="1" dirty="0" smtClean="0"/>
              <a:t>    </a:t>
            </a:r>
            <a:r>
              <a:rPr lang="ru-RU" sz="3000" b="1" i="1" dirty="0" smtClean="0"/>
              <a:t>3   Вариант  составления загадки </a:t>
            </a:r>
            <a:r>
              <a:rPr lang="ru-RU" sz="3000" dirty="0" smtClean="0"/>
              <a:t>про гриб  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dirty="0" smtClean="0">
                <a:solidFill>
                  <a:schemeClr val="tx1"/>
                </a:solidFill>
              </a:rPr>
              <a:t>Загадка: Похож на старичка, но без бороды, на дом без окон, как зонтик, но на толстой ножке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908720"/>
          <a:ext cx="8280920" cy="406755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40460"/>
                <a:gridCol w="4140460"/>
              </a:tblGrid>
              <a:tr h="10168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На что похоже ?</a:t>
                      </a:r>
                      <a:endParaRPr lang="ru-RU" sz="2800" dirty="0" smtClean="0"/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/>
                        <a:t>Чем отличается ?</a:t>
                      </a:r>
                      <a:endParaRPr lang="ru-RU" sz="2800" dirty="0" smtClean="0"/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10168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На старичка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Но нет бороды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10168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На дом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Но нет окон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  <a:tr h="10168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На зонт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У зонта тонкая ручка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3"/>
            <a:ext cx="8591550" cy="720079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Третий вариант  «Словесное творчество на основе наглядной опоры»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8784976" cy="5688632"/>
          </a:xfrm>
        </p:spPr>
        <p:txBody>
          <a:bodyPr>
            <a:normAutofit fontScale="85000" lnSpcReduction="10000"/>
          </a:bodyPr>
          <a:lstStyle/>
          <a:p>
            <a:pPr marL="342900" indent="-342900" algn="ctr"/>
            <a:r>
              <a:rPr lang="ru-RU" b="1" i="1" dirty="0" smtClean="0"/>
              <a:t> </a:t>
            </a:r>
            <a:r>
              <a:rPr lang="ru-RU" sz="2800" b="1" i="1" dirty="0" smtClean="0"/>
              <a:t>Серия занятий « Смешные картинки»</a:t>
            </a:r>
            <a:endParaRPr lang="ru-RU" sz="2800" dirty="0" smtClean="0"/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Тема: </a:t>
            </a:r>
            <a:r>
              <a:rPr lang="ru-RU" sz="2800" b="1" dirty="0">
                <a:solidFill>
                  <a:schemeClr val="tx1"/>
                </a:solidFill>
              </a:rPr>
              <a:t>«Литературные фантазии по серии комических </a:t>
            </a:r>
            <a:r>
              <a:rPr lang="ru-RU" sz="2800" b="1" dirty="0" smtClean="0">
                <a:solidFill>
                  <a:schemeClr val="tx1"/>
                </a:solidFill>
              </a:rPr>
              <a:t>рисунков» </a:t>
            </a:r>
          </a:p>
          <a:p>
            <a:pPr marL="0" indent="0">
              <a:buNone/>
            </a:pPr>
            <a:r>
              <a:rPr lang="ru-RU" sz="2800" b="1" i="1" dirty="0" smtClean="0"/>
              <a:t>Алгоритм  </a:t>
            </a:r>
            <a:r>
              <a:rPr lang="ru-RU" sz="2800" b="1" i="1" dirty="0"/>
              <a:t>занятия по серии рисунков или картинок:</a:t>
            </a:r>
            <a:endParaRPr lang="ru-RU" sz="2800" dirty="0"/>
          </a:p>
          <a:p>
            <a:r>
              <a:rPr lang="ru-RU" sz="3100" dirty="0" smtClean="0"/>
              <a:t>определение </a:t>
            </a:r>
            <a:r>
              <a:rPr lang="ru-RU" sz="3100" dirty="0"/>
              <a:t>последовательности рисунков; </a:t>
            </a:r>
          </a:p>
          <a:p>
            <a:r>
              <a:rPr lang="ru-RU" sz="3100" b="1" i="1" dirty="0" smtClean="0"/>
              <a:t>-</a:t>
            </a:r>
            <a:r>
              <a:rPr lang="ru-RU" sz="3100" dirty="0" smtClean="0"/>
              <a:t>нахождение </a:t>
            </a:r>
            <a:r>
              <a:rPr lang="ru-RU" sz="3100" dirty="0"/>
              <a:t>основных героев и общих объектов на всех картинках, причин комизма;</a:t>
            </a:r>
          </a:p>
          <a:p>
            <a:r>
              <a:rPr lang="ru-RU" sz="3100" dirty="0" smtClean="0"/>
              <a:t>определение </a:t>
            </a:r>
            <a:r>
              <a:rPr lang="ru-RU" sz="3100" dirty="0"/>
              <a:t>места, в которых происходит действие на картинках;</a:t>
            </a:r>
          </a:p>
          <a:p>
            <a:r>
              <a:rPr lang="ru-RU" sz="3100" dirty="0" smtClean="0"/>
              <a:t>определение </a:t>
            </a:r>
            <a:r>
              <a:rPr lang="ru-RU" sz="3100" dirty="0"/>
              <a:t>времени событий, происходящих на картинках; </a:t>
            </a:r>
          </a:p>
          <a:p>
            <a:r>
              <a:rPr lang="ru-RU" sz="3100" dirty="0" smtClean="0"/>
              <a:t>выделение  </a:t>
            </a:r>
            <a:r>
              <a:rPr lang="ru-RU" sz="3100" dirty="0"/>
              <a:t>сквозных героев на конкретной картинке, определение их действий;</a:t>
            </a:r>
          </a:p>
          <a:p>
            <a:r>
              <a:rPr lang="ru-RU" sz="3100" dirty="0" smtClean="0"/>
              <a:t>составление </a:t>
            </a:r>
            <a:r>
              <a:rPr lang="ru-RU" sz="3100" dirty="0"/>
              <a:t>рассказа или сказки  на основе последовательно выложенной серии картинок, рисунков.</a:t>
            </a:r>
          </a:p>
          <a:p>
            <a:pPr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50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361178" cy="374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3" b="48500"/>
          <a:stretch/>
        </p:blipFill>
        <p:spPr bwMode="auto">
          <a:xfrm>
            <a:off x="827266" y="4230254"/>
            <a:ext cx="7253674" cy="2361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75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811384" cy="655272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Тема: «Литературные фантазии по смешной сюжетной картине</a:t>
            </a:r>
            <a:r>
              <a:rPr lang="ru-RU" sz="2800" b="1" dirty="0" smtClean="0">
                <a:solidFill>
                  <a:schemeClr val="tx1"/>
                </a:solidFill>
              </a:rPr>
              <a:t>» </a:t>
            </a:r>
          </a:p>
          <a:p>
            <a:pPr marL="0" indent="0" algn="ctr">
              <a:buNone/>
            </a:pPr>
            <a:r>
              <a:rPr lang="ru-RU" sz="2800" b="1" i="1" dirty="0"/>
              <a:t>Алгоритм  занятия по сюжетной картине:</a:t>
            </a:r>
            <a:endParaRPr lang="ru-RU" sz="2800" dirty="0"/>
          </a:p>
          <a:p>
            <a:r>
              <a:rPr lang="ru-RU" sz="2800" dirty="0" smtClean="0"/>
              <a:t> </a:t>
            </a:r>
            <a:r>
              <a:rPr lang="ru-RU" sz="2800" dirty="0"/>
              <a:t>нахождение объектов на картине,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установление взаимосвязи между объектами и выяснение причин </a:t>
            </a:r>
            <a:r>
              <a:rPr lang="ru-RU" sz="2800" dirty="0" smtClean="0"/>
              <a:t>комизма,</a:t>
            </a:r>
            <a:endParaRPr lang="ru-RU" sz="2800" dirty="0"/>
          </a:p>
          <a:p>
            <a:r>
              <a:rPr lang="ru-RU" sz="2800" dirty="0" smtClean="0"/>
              <a:t> </a:t>
            </a:r>
            <a:r>
              <a:rPr lang="ru-RU" sz="2800" dirty="0"/>
              <a:t>определение местонахождения </a:t>
            </a:r>
            <a:r>
              <a:rPr lang="ru-RU" sz="2800" dirty="0" smtClean="0"/>
              <a:t>объектов,</a:t>
            </a:r>
            <a:endParaRPr lang="ru-RU" sz="2800" dirty="0"/>
          </a:p>
          <a:p>
            <a:r>
              <a:rPr lang="ru-RU" sz="2800" dirty="0" smtClean="0"/>
              <a:t> </a:t>
            </a:r>
            <a:r>
              <a:rPr lang="ru-RU" sz="2800" dirty="0"/>
              <a:t>составление сравнений, метафор по </a:t>
            </a:r>
            <a:r>
              <a:rPr lang="ru-RU" sz="2800" dirty="0" smtClean="0"/>
              <a:t>картине,</a:t>
            </a:r>
            <a:endParaRPr lang="ru-RU" sz="2800" dirty="0"/>
          </a:p>
          <a:p>
            <a:r>
              <a:rPr lang="ru-RU" sz="2800" dirty="0" smtClean="0"/>
              <a:t> </a:t>
            </a:r>
            <a:r>
              <a:rPr lang="ru-RU" sz="2800" dirty="0"/>
              <a:t>представление возможных ощущений с помощью разных органов </a:t>
            </a:r>
            <a:r>
              <a:rPr lang="ru-RU" sz="2800" dirty="0" smtClean="0"/>
              <a:t>чувств,</a:t>
            </a:r>
            <a:endParaRPr lang="ru-RU" sz="2800" dirty="0"/>
          </a:p>
          <a:p>
            <a:r>
              <a:rPr lang="ru-RU" sz="2800" dirty="0" smtClean="0"/>
              <a:t> </a:t>
            </a:r>
            <a:r>
              <a:rPr lang="ru-RU" sz="2800" dirty="0"/>
              <a:t>описание объекта с изменением его характеристики во </a:t>
            </a:r>
            <a:r>
              <a:rPr lang="ru-RU" sz="2800" dirty="0" smtClean="0"/>
              <a:t>времени,</a:t>
            </a:r>
            <a:endParaRPr lang="ru-RU" sz="2800" dirty="0"/>
          </a:p>
          <a:p>
            <a:r>
              <a:rPr lang="ru-RU" sz="2800" dirty="0" smtClean="0"/>
              <a:t> </a:t>
            </a:r>
            <a:r>
              <a:rPr lang="ru-RU" sz="2800" dirty="0"/>
              <a:t>составление рассказа или сказки по картине.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00840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Жанна\Documents\Scanned Documents\волшебники\смешно1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" t="19277" r="56264"/>
          <a:stretch/>
        </p:blipFill>
        <p:spPr bwMode="auto">
          <a:xfrm>
            <a:off x="-18116" y="476672"/>
            <a:ext cx="4509018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Жанна\Documents\Scanned Documents\волшебники\смешно2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" t="19317" r="54849"/>
          <a:stretch/>
        </p:blipFill>
        <p:spPr bwMode="auto">
          <a:xfrm>
            <a:off x="4562871" y="476672"/>
            <a:ext cx="4577007" cy="6192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5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480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/>
              <a:t>Серия занятий «Литературные фантазии о бытовых  предметах»</a:t>
            </a:r>
            <a:endParaRPr lang="ru-RU" sz="2800" dirty="0"/>
          </a:p>
          <a:p>
            <a:pPr marL="0" indent="0">
              <a:buNone/>
            </a:pPr>
            <a:r>
              <a:rPr lang="ru-RU" sz="2800" b="1" i="1" dirty="0" smtClean="0"/>
              <a:t>(</a:t>
            </a:r>
            <a:r>
              <a:rPr lang="ru-RU" sz="2800" dirty="0" smtClean="0"/>
              <a:t>стимулирование словесного творчества </a:t>
            </a:r>
            <a:r>
              <a:rPr lang="ru-RU" sz="2800" dirty="0"/>
              <a:t>с опорой на предмет, игрушку, заместитель</a:t>
            </a:r>
            <a:r>
              <a:rPr lang="ru-RU" sz="2800" dirty="0" smtClean="0"/>
              <a:t>.)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1"/>
                </a:solidFill>
              </a:rPr>
              <a:t>Тема </a:t>
            </a:r>
            <a:r>
              <a:rPr lang="ru-RU" sz="2800" b="1" dirty="0">
                <a:solidFill>
                  <a:schemeClr val="tx1"/>
                </a:solidFill>
              </a:rPr>
              <a:t>занятий: </a:t>
            </a:r>
            <a:r>
              <a:rPr lang="ru-RU" sz="2800" b="1" i="1" dirty="0">
                <a:solidFill>
                  <a:schemeClr val="tx1"/>
                </a:solidFill>
              </a:rPr>
              <a:t>«Миниатюрные </a:t>
            </a:r>
            <a:r>
              <a:rPr lang="ru-RU" sz="2800" b="1" i="1" dirty="0" smtClean="0">
                <a:solidFill>
                  <a:schemeClr val="tx1"/>
                </a:solidFill>
              </a:rPr>
              <a:t>истории»</a:t>
            </a:r>
          </a:p>
          <a:p>
            <a:pPr marL="0" indent="0">
              <a:buNone/>
            </a:pPr>
            <a:r>
              <a:rPr lang="ru-RU" sz="2800" b="1" i="1" dirty="0"/>
              <a:t>« Необыкновенные истории»</a:t>
            </a:r>
            <a:r>
              <a:rPr lang="ru-RU" sz="2800" b="1" dirty="0"/>
              <a:t>,</a:t>
            </a:r>
            <a:r>
              <a:rPr lang="ru-RU" sz="2800" dirty="0"/>
              <a:t> где в  роли действующих персонажей предлагается разный материал: пуговицы, карандаши, бытовой мусор, кусочки ткани, геометрические фигуры, бирюльки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r>
              <a:rPr lang="ru-RU" sz="2800" dirty="0" smtClean="0"/>
              <a:t>(сочинить</a:t>
            </a:r>
            <a:r>
              <a:rPr lang="ru-RU" sz="2800" dirty="0"/>
              <a:t>: «Пуговичную сказку», «Мусорную сказку», « Лоскутную историю», «Геометрическую сказку</a:t>
            </a:r>
            <a:r>
              <a:rPr lang="ru-RU" sz="2800" dirty="0" smtClean="0"/>
              <a:t>»)</a:t>
            </a:r>
            <a:endParaRPr lang="ru-RU" sz="2800" dirty="0"/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b="1" i="1" dirty="0"/>
              <a:t>«Сочинения в стиле мнемотехники»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0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Жанна\Documents\Scanned Documents\волшебники\мнемотехника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0" t="59673" r="7980" b="7182"/>
          <a:stretch/>
        </p:blipFill>
        <p:spPr bwMode="auto">
          <a:xfrm>
            <a:off x="1496486" y="3325996"/>
            <a:ext cx="5904659" cy="356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3"/>
          <p:cNvGrpSpPr>
            <a:grpSpLocks noChangeAspect="1"/>
          </p:cNvGrpSpPr>
          <p:nvPr/>
        </p:nvGrpSpPr>
        <p:grpSpPr bwMode="auto">
          <a:xfrm>
            <a:off x="0" y="457200"/>
            <a:ext cx="114300" cy="114300"/>
            <a:chOff x="2281" y="7458"/>
            <a:chExt cx="141" cy="140"/>
          </a:xfrm>
        </p:grpSpPr>
        <p:sp>
          <p:nvSpPr>
            <p:cNvPr id="6" name="AutoShape 4"/>
            <p:cNvSpPr>
              <a:spLocks noChangeAspect="1" noChangeArrowheads="1" noTextEdit="1"/>
            </p:cNvSpPr>
            <p:nvPr/>
          </p:nvSpPr>
          <p:spPr bwMode="auto">
            <a:xfrm>
              <a:off x="2281" y="7458"/>
              <a:ext cx="141" cy="1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611560" y="970217"/>
            <a:ext cx="7488832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этап – Рассматривание таблиц и разбор того, что на ней изображено.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2 этап – Осуществляется перекодирование информации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251521" y="1887638"/>
            <a:ext cx="813690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 – После перекодирования информации  осуществляется пересказ сказки (рассказа) с опорой на символы в образы, т. е. происходит отработка метода запоминания.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35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196752"/>
            <a:ext cx="8690168" cy="5039456"/>
          </a:xfrm>
        </p:spPr>
        <p:txBody>
          <a:bodyPr>
            <a:normAutofit fontScale="85000" lnSpcReduction="20000"/>
          </a:bodyPr>
          <a:lstStyle/>
          <a:p>
            <a:r>
              <a:rPr lang="ru-RU" sz="3200" b="1" i="1" dirty="0"/>
              <a:t>Серия занятий «На основе воображаемых образов, выделенных в рисунке</a:t>
            </a:r>
            <a:r>
              <a:rPr lang="ru-RU" sz="3200" b="1" i="1" dirty="0" smtClean="0"/>
              <a:t>» (</a:t>
            </a:r>
            <a:r>
              <a:rPr lang="ru-RU" sz="3200" dirty="0" smtClean="0"/>
              <a:t>активизирование словесного творчества</a:t>
            </a:r>
            <a:r>
              <a:rPr lang="ru-RU" sz="3200" b="1" dirty="0" smtClean="0"/>
              <a:t> </a:t>
            </a:r>
            <a:r>
              <a:rPr lang="ru-RU" sz="3200" dirty="0"/>
              <a:t>с опорой на волшебный предмет, </a:t>
            </a:r>
            <a:r>
              <a:rPr lang="ru-RU" sz="3200" dirty="0" smtClean="0"/>
              <a:t>рисунок.)</a:t>
            </a:r>
            <a:endParaRPr lang="ru-RU" sz="3200" dirty="0"/>
          </a:p>
          <a:p>
            <a:pPr marL="0" indent="0" algn="ctr">
              <a:buNone/>
            </a:pPr>
            <a:r>
              <a:rPr lang="ru-RU" sz="3200" b="1" dirty="0" smtClean="0"/>
              <a:t> </a:t>
            </a:r>
            <a:r>
              <a:rPr lang="ru-RU" sz="3200" b="1" dirty="0" smtClean="0">
                <a:solidFill>
                  <a:schemeClr val="tx1"/>
                </a:solidFill>
              </a:rPr>
              <a:t>Тема </a:t>
            </a:r>
            <a:r>
              <a:rPr lang="ru-RU" sz="3200" b="1" dirty="0">
                <a:solidFill>
                  <a:schemeClr val="tx1"/>
                </a:solidFill>
              </a:rPr>
              <a:t>занятий : «</a:t>
            </a:r>
            <a:r>
              <a:rPr lang="ru-RU" sz="3200" b="1" i="1" dirty="0">
                <a:solidFill>
                  <a:schemeClr val="tx1"/>
                </a:solidFill>
              </a:rPr>
              <a:t>Истории к волшебным рисункам и </a:t>
            </a:r>
            <a:r>
              <a:rPr lang="ru-RU" sz="3200" b="1" i="1" dirty="0" smtClean="0">
                <a:solidFill>
                  <a:schemeClr val="tx1"/>
                </a:solidFill>
              </a:rPr>
              <a:t>предметам»</a:t>
            </a:r>
          </a:p>
          <a:p>
            <a:r>
              <a:rPr lang="ru-RU" sz="3200" b="1" dirty="0"/>
              <a:t> «</a:t>
            </a:r>
            <a:r>
              <a:rPr lang="ru-RU" sz="3200" b="1" i="1" dirty="0"/>
              <a:t>Волшебные помощники</a:t>
            </a:r>
            <a:r>
              <a:rPr lang="ru-RU" sz="3200" b="1" dirty="0"/>
              <a:t>»  </a:t>
            </a:r>
            <a:r>
              <a:rPr lang="ru-RU" sz="3200" dirty="0"/>
              <a:t>детям предлагается</a:t>
            </a:r>
            <a:r>
              <a:rPr lang="ru-RU" sz="3200" b="1" dirty="0"/>
              <a:t> </a:t>
            </a:r>
            <a:r>
              <a:rPr lang="ru-RU" sz="3200" dirty="0"/>
              <a:t> выбрать картинку с изображенным волшебным предметом из сказки и придумать новую историю, в которой  они его применяют.</a:t>
            </a:r>
          </a:p>
          <a:p>
            <a:r>
              <a:rPr lang="ru-RU" sz="3200" b="1" i="1" dirty="0"/>
              <a:t> «Превращения кляксы</a:t>
            </a:r>
            <a:r>
              <a:rPr lang="ru-RU" sz="3200" i="1" dirty="0"/>
              <a:t>», д</a:t>
            </a:r>
            <a:r>
              <a:rPr lang="ru-RU" sz="3200" dirty="0"/>
              <a:t>етям предлагается придумать историю, сказку  глядя на </a:t>
            </a:r>
            <a:r>
              <a:rPr lang="ru-RU" sz="3200" dirty="0" smtClean="0"/>
              <a:t>рисунок, </a:t>
            </a:r>
            <a:r>
              <a:rPr lang="ru-RU" sz="3200" dirty="0"/>
              <a:t>выполненные в технике монотипии, </a:t>
            </a:r>
            <a:r>
              <a:rPr lang="ru-RU" sz="3200" dirty="0" err="1"/>
              <a:t>кляксографии</a:t>
            </a:r>
            <a:r>
              <a:rPr lang="ru-RU" sz="3200" dirty="0"/>
              <a:t>.  Рисунки сначала  нужно дорисовывать.</a:t>
            </a: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70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496744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уровню продуктивной деятельности воображения 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дети с ОНР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отстают от своих нормально развивающихся сверстников, что проявляется в недостаточной подвижности, инертности, быстрой истощаемости процессов воображения, низким уровнем пространственного оперирования образами. Но в старшем дошкольном возрасте при специально организованных условиях возможны:  формирование навыков словесного творчества и развития "чувства языка", построение связных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высказываний,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творческих способностей и активизация воображения в процессе обучения монологической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речи,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преодоление вторичных нарушений при развитии творчества в изобразительной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44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33CC"/>
                </a:solidFill>
              </a:rPr>
              <a:t/>
            </a:r>
            <a:br>
              <a:rPr lang="ru-RU" dirty="0">
                <a:solidFill>
                  <a:srgbClr val="0033CC"/>
                </a:solidFill>
              </a:rPr>
            </a:br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Рекомендуемая литература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556792"/>
            <a:ext cx="8064896" cy="468052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Кравцова Е.Е. </a:t>
            </a:r>
            <a:r>
              <a:rPr lang="ru-RU" sz="2800" b="1" i="1" dirty="0"/>
              <a:t>«Разбуди в ребенке волшебника»</a:t>
            </a:r>
          </a:p>
          <a:p>
            <a:pPr>
              <a:lnSpc>
                <a:spcPct val="90000"/>
              </a:lnSpc>
            </a:pPr>
            <a:r>
              <a:rPr lang="ru-RU" sz="2800" dirty="0" err="1"/>
              <a:t>Фесюкова</a:t>
            </a:r>
            <a:r>
              <a:rPr lang="ru-RU" sz="2800" dirty="0"/>
              <a:t> Л.Б. </a:t>
            </a:r>
            <a:r>
              <a:rPr lang="ru-RU" sz="2800" b="1" i="1" dirty="0"/>
              <a:t>«Воспитание сказкой»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Дьяченко О.М. </a:t>
            </a:r>
            <a:r>
              <a:rPr lang="ru-RU" sz="2800" b="1" i="1" dirty="0"/>
              <a:t>«Воображение дошкольников</a:t>
            </a:r>
            <a:r>
              <a:rPr lang="ru-RU" sz="2800" b="1" i="1" dirty="0" smtClean="0"/>
              <a:t>»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Дьяченко О.М., </a:t>
            </a:r>
            <a:r>
              <a:rPr lang="ru-RU" sz="2800" dirty="0" err="1" smtClean="0"/>
              <a:t>Веракса</a:t>
            </a:r>
            <a:r>
              <a:rPr lang="ru-RU" sz="2800" dirty="0" smtClean="0"/>
              <a:t> Н.Е. </a:t>
            </a:r>
            <a:r>
              <a:rPr lang="ru-RU" sz="2800" b="1" i="1" dirty="0" smtClean="0"/>
              <a:t>«Чего на свете не бывает?»</a:t>
            </a:r>
            <a:endParaRPr lang="ru-RU" sz="2800" b="1" i="1" dirty="0"/>
          </a:p>
          <a:p>
            <a:pPr>
              <a:lnSpc>
                <a:spcPct val="90000"/>
              </a:lnSpc>
            </a:pPr>
            <a:r>
              <a:rPr lang="ru-RU" sz="2800" dirty="0" err="1"/>
              <a:t>Танникова</a:t>
            </a:r>
            <a:r>
              <a:rPr lang="ru-RU" sz="2800" dirty="0"/>
              <a:t> Е.Б. </a:t>
            </a:r>
            <a:r>
              <a:rPr lang="ru-RU" sz="2800" b="1" i="1" dirty="0"/>
              <a:t>«Формирование речевого творчества дошкольников</a:t>
            </a:r>
            <a:r>
              <a:rPr lang="ru-RU" sz="2800" b="1" i="1" dirty="0" smtClean="0"/>
              <a:t>»</a:t>
            </a:r>
          </a:p>
          <a:p>
            <a:pPr>
              <a:lnSpc>
                <a:spcPct val="90000"/>
              </a:lnSpc>
            </a:pPr>
            <a:r>
              <a:rPr lang="ru-RU" sz="2800" dirty="0" smtClean="0"/>
              <a:t>Полянская Т.Б. </a:t>
            </a:r>
            <a:r>
              <a:rPr lang="ru-RU" sz="2800" b="1" i="1" dirty="0" smtClean="0"/>
              <a:t>«Использование метода мнемотехники в обучении рассказыванию детей дошкольного возраста»</a:t>
            </a:r>
          </a:p>
          <a:p>
            <a:pPr>
              <a:lnSpc>
                <a:spcPct val="90000"/>
              </a:lnSpc>
            </a:pPr>
            <a:r>
              <a:rPr lang="ru-RU" sz="2800" dirty="0" err="1" smtClean="0"/>
              <a:t>Сидорчук</a:t>
            </a:r>
            <a:r>
              <a:rPr lang="ru-RU" sz="2800" dirty="0" smtClean="0"/>
              <a:t> Т.А., </a:t>
            </a:r>
            <a:r>
              <a:rPr lang="ru-RU" sz="2800" dirty="0" err="1" smtClean="0"/>
              <a:t>Лелюх</a:t>
            </a:r>
            <a:r>
              <a:rPr lang="ru-RU" sz="2800" dirty="0" smtClean="0"/>
              <a:t> С.В. </a:t>
            </a:r>
            <a:r>
              <a:rPr lang="ru-RU" sz="2800" b="1" i="1" dirty="0" smtClean="0"/>
              <a:t>«Составление детьми творческих рассказов по сюжетной картине (Технология ТРИЗ)»</a:t>
            </a:r>
          </a:p>
          <a:p>
            <a:pPr>
              <a:lnSpc>
                <a:spcPct val="90000"/>
              </a:lnSpc>
            </a:pPr>
            <a:endParaRPr lang="ru-RU" sz="2400" dirty="0"/>
          </a:p>
          <a:p>
            <a:pPr>
              <a:lnSpc>
                <a:spcPct val="90000"/>
              </a:lnSpc>
            </a:pP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37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424936" cy="5616624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Дидактические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 для обучения  детей составлению образных характеристик объекта 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(выделение признаков объекта, сравнение объектов по различным признакам, понимание и объяснение смысла метафор, олицетворений, сравнений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Скажи, он какой?» </a:t>
            </a:r>
            <a:b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Взрослый называет слово - предмет, а дети перечисляют признаки названного предмета. Называется до 3-5 признаков. Предметы лучше группировать: живые, неживые, овощи, животные, явления природы и т.д. </a:t>
            </a:r>
          </a:p>
          <a:p>
            <a:r>
              <a:rPr lang="ru-RU" sz="3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Варианты слов</a:t>
            </a:r>
            <a:r>
              <a:rPr lang="ru-RU" sz="3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яблоко, мяч, собака, дождик, солнце, воробей, лампа.</a:t>
            </a:r>
          </a:p>
          <a:p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62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16632"/>
            <a:ext cx="8474144" cy="6264696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b="1" dirty="0" smtClean="0"/>
              <a:t>«</a:t>
            </a:r>
            <a:r>
              <a:rPr lang="ru-RU" b="1" dirty="0"/>
              <a:t>Рисуем словами»</a:t>
            </a:r>
            <a:endParaRPr lang="ru-RU" dirty="0"/>
          </a:p>
          <a:p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257558" y="3863751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2875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470244"/>
              </p:ext>
            </p:extLst>
          </p:nvPr>
        </p:nvGraphicFramePr>
        <p:xfrm>
          <a:off x="755576" y="1663406"/>
          <a:ext cx="8136904" cy="496072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068027"/>
                <a:gridCol w="4068877"/>
              </a:tblGrid>
              <a:tr h="3575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Алгоритм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429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Выбери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(изображенный на картинке).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Цыпленок 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75789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ты можешь сказать, например, о его цвете ?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цвету цыпленок–желтый. Это его признак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9653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Какие ты знаешь еще предметы, желтые по цвету?</a:t>
                      </a:r>
                      <a:endParaRPr lang="ru-RU" sz="24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Желтые по 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цвету: одуванчик</a:t>
                      </a: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солнце, яблоко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73823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Составь словосочетание: «Цыпленок похож на….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2875" algn="l"/>
                        </a:tabLs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	Цыпленок похож на одуванчик</a:t>
                      </a:r>
                      <a:r>
                        <a:rPr lang="ru-RU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42875" algn="l"/>
                        </a:tabLst>
                      </a:pPr>
                      <a:r>
                        <a:rPr lang="ru-RU" sz="24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Цыпленок похож на</a:t>
                      </a: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маленькое живое солнышко на ножках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9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496944" cy="6336704"/>
          </a:xfrm>
        </p:spPr>
        <p:txBody>
          <a:bodyPr>
            <a:normAutofit lnSpcReduction="10000"/>
          </a:bodyPr>
          <a:lstStyle/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игры для обучения детей приемам фантазирования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(преобразование свойства или функции объекта с помощью волшебников фантазирования, нахождение  в сказках  проблемную ситуацию и решать ее с помощью волшебника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фантазирования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«Мы – великаны (гномы)»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Детям предлагается превратиться в великанов, а затем обсуждается, какие предметы их окружают, как гулять, где жить, (аналогично проводится игра с уменьшением героев).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«Необычный  город».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Взрослый предлагает ситуацию: «Волшебник - Конструктор пришел и стал создавать необычный город. Главным строительным материалом он взял арбуз. Как будет выглядеть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город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из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арбузов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1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4737"/>
            <a:ext cx="8591550" cy="864097"/>
          </a:xfrm>
        </p:spPr>
        <p:txBody>
          <a:bodyPr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Волшебники фантазирования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864301"/>
              </p:ext>
            </p:extLst>
          </p:nvPr>
        </p:nvGraphicFramePr>
        <p:xfrm>
          <a:off x="179512" y="1124744"/>
          <a:ext cx="849694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798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B02386D-F49D-4184-80C9-AF8BCF373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B02386D-F49D-4184-80C9-AF8BCF373F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BF96A0-7DF4-4D2E-BE62-4426A4B15A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89BF96A0-7DF4-4D2E-BE62-4426A4B15A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AF13B4-094A-4C11-AADF-1A95F4A74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89AF13B4-094A-4C11-AADF-1A95F4A74E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D32AC9F-F152-437A-8481-8F7BFEC6F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FD32AC9F-F152-437A-8481-8F7BFEC6F3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00A463-C347-453D-9F6F-2A1CD4D69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7D00A463-C347-453D-9F6F-2A1CD4D69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D458BC-FF74-4D54-9FDC-C8DC6A3A3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>
                                            <p:graphicEl>
                                              <a:dgm id="{31D458BC-FF74-4D54-9FDC-C8DC6A3A3F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8CF15-AFA3-4FAA-95E1-282FF9FA1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8D08CF15-AFA3-4FAA-95E1-282FF9FA1F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825C29-D214-4DF4-BB72-3F209DA51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">
                                            <p:graphicEl>
                                              <a:dgm id="{84825C29-D214-4DF4-BB72-3F209DA511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8690168" cy="60475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Дидактические игры для обучения детей  анализу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ситуаций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(выделение и определение  признаков реальной и фантастической ситуации в произведениях литературы, наличие  персонажей и их главных и второстепенных признаков,  места происходящих событий, связи между персонажами или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ситуациями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Из какого мира ситуация»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  Взрослый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предлагает детям ситуации из реальной жизни, из сказок,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из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разных литературных произведений. Дети определяют, к какому миру относится данная ситуация: реальному или  сказочному.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48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320" y="116632"/>
            <a:ext cx="8595360" cy="6624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/>
              <a:t>Дидактические игры  для обучения  детей основным мыслительным действиям </a:t>
            </a:r>
            <a:endParaRPr lang="ru-RU" sz="2800" b="1" dirty="0" smtClean="0"/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нахождение объектов с парой противоположных свойств, определение причинно-следственных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связей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разрешение противоречий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Где прячется противоположность?»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Взрослый 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называет объект и предлагает перечислить его части, имеющие противоположные свойства (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дерево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: листики тонкие, ветки толстые; кора шершавая, листья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гладкие;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часы: …; книга:…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«Хорошо - плохо»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  Взрослый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читает сказку «Курочка Ряба» и  предлагает детям обсудить, что хорошего и плохого в золотом яйце.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24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892</TotalTime>
  <Words>1894</Words>
  <Application>Microsoft Office PowerPoint</Application>
  <PresentationFormat>Экран (4:3)</PresentationFormat>
  <Paragraphs>205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Трек</vt:lpstr>
      <vt:lpstr>«Словесное творчество у дошкольников с ОНР 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Волшебники фантазирования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  «Словесное творчество на основе готового литературного сюжета» </vt:lpstr>
      <vt:lpstr>Презентация PowerPoint</vt:lpstr>
      <vt:lpstr>Презентация PowerPoint</vt:lpstr>
      <vt:lpstr>Презентация PowerPoint</vt:lpstr>
      <vt:lpstr>«Словесное творчество  на основе малых фольклорных форм»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Третий вариант  «Словесное творчество на основе наглядной опоры»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Рекомендуемая литература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«Словесное творчество у старших дошкольников с ОНР и ЗПР»</dc:title>
  <dc:creator>Жанна</dc:creator>
  <cp:lastModifiedBy>Семья</cp:lastModifiedBy>
  <cp:revision>96</cp:revision>
  <dcterms:created xsi:type="dcterms:W3CDTF">2011-11-15T19:35:54Z</dcterms:created>
  <dcterms:modified xsi:type="dcterms:W3CDTF">2018-01-21T16:10:13Z</dcterms:modified>
</cp:coreProperties>
</file>